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 id="2147483804" r:id="rId2"/>
  </p:sldMasterIdLst>
  <p:notesMasterIdLst>
    <p:notesMasterId r:id="rId28"/>
  </p:notesMasterIdLst>
  <p:sldIdLst>
    <p:sldId id="258" r:id="rId3"/>
    <p:sldId id="261" r:id="rId4"/>
    <p:sldId id="262" r:id="rId5"/>
    <p:sldId id="263" r:id="rId6"/>
    <p:sldId id="268" r:id="rId7"/>
    <p:sldId id="269" r:id="rId8"/>
    <p:sldId id="270" r:id="rId9"/>
    <p:sldId id="271" r:id="rId10"/>
    <p:sldId id="273" r:id="rId11"/>
    <p:sldId id="274" r:id="rId12"/>
    <p:sldId id="275" r:id="rId13"/>
    <p:sldId id="285" r:id="rId14"/>
    <p:sldId id="276" r:id="rId15"/>
    <p:sldId id="281" r:id="rId16"/>
    <p:sldId id="282" r:id="rId17"/>
    <p:sldId id="283" r:id="rId18"/>
    <p:sldId id="294" r:id="rId19"/>
    <p:sldId id="284" r:id="rId20"/>
    <p:sldId id="286" r:id="rId21"/>
    <p:sldId id="296" r:id="rId22"/>
    <p:sldId id="287" r:id="rId23"/>
    <p:sldId id="293" r:id="rId24"/>
    <p:sldId id="292" r:id="rId25"/>
    <p:sldId id="295" r:id="rId26"/>
    <p:sldId id="291" r:id="rId27"/>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595"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82DA79-31E4-4D49-B92F-ED5C2955B69E}" type="datetimeFigureOut">
              <a:rPr lang="zh-TW" altLang="en-US" smtClean="0"/>
              <a:t>2021/4/1</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B4C501-6A43-49F1-B8F6-9C1A2E12D722}" type="slidenum">
              <a:rPr lang="zh-TW" altLang="en-US" smtClean="0"/>
              <a:t>‹#›</a:t>
            </a:fld>
            <a:endParaRPr lang="zh-TW" altLang="en-US"/>
          </a:p>
        </p:txBody>
      </p:sp>
    </p:spTree>
    <p:extLst>
      <p:ext uri="{BB962C8B-B14F-4D97-AF65-F5344CB8AC3E}">
        <p14:creationId xmlns:p14="http://schemas.microsoft.com/office/powerpoint/2010/main" val="26362961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29B4C501-6A43-49F1-B8F6-9C1A2E12D722}" type="slidenum">
              <a:rPr lang="zh-TW" altLang="en-US" smtClean="0"/>
              <a:t>10</a:t>
            </a:fld>
            <a:endParaRPr lang="zh-TW" altLang="en-US"/>
          </a:p>
        </p:txBody>
      </p:sp>
    </p:spTree>
    <p:extLst>
      <p:ext uri="{BB962C8B-B14F-4D97-AF65-F5344CB8AC3E}">
        <p14:creationId xmlns:p14="http://schemas.microsoft.com/office/powerpoint/2010/main" val="2045585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dirty="0" smtClean="0">
                <a:latin typeface="Times New Roman" panose="02020603050405020304" pitchFamily="18" charset="0"/>
              </a:rPr>
              <a:t>(O</a:t>
            </a:r>
            <a:r>
              <a:rPr lang="en-US" altLang="zh-TW" sz="1200" baseline="-25000" dirty="0" smtClean="0">
                <a:latin typeface="Times New Roman" panose="02020603050405020304" pitchFamily="18" charset="0"/>
              </a:rPr>
              <a:t>ver</a:t>
            </a:r>
            <a:r>
              <a:rPr lang="en-US" altLang="zh-TW" sz="1200" dirty="0" smtClean="0">
                <a:latin typeface="Times New Roman" panose="02020603050405020304" pitchFamily="18" charset="0"/>
              </a:rPr>
              <a:t>)</a:t>
            </a:r>
            <a:r>
              <a:rPr lang="zh-TW" altLang="zh-TW" sz="1200" dirty="0" smtClean="0">
                <a:latin typeface="Times New Roman" panose="02020603050405020304" pitchFamily="18" charset="0"/>
                <a:cs typeface="Times New Roman" panose="02020603050405020304" pitchFamily="18" charset="0"/>
              </a:rPr>
              <a:t>與</a:t>
            </a:r>
            <a:r>
              <a:rPr lang="en-US" altLang="zh-TW" sz="1200" dirty="0" smtClean="0">
                <a:latin typeface="Times New Roman" panose="02020603050405020304" pitchFamily="18" charset="0"/>
              </a:rPr>
              <a:t>(</a:t>
            </a:r>
            <a:r>
              <a:rPr lang="en-US" altLang="zh-TW" sz="1200" dirty="0" err="1" smtClean="0">
                <a:latin typeface="Times New Roman" panose="02020603050405020304" pitchFamily="18" charset="0"/>
              </a:rPr>
              <a:t>i</a:t>
            </a:r>
            <a:r>
              <a:rPr lang="en-US" altLang="zh-TW" sz="1200" dirty="0" smtClean="0">
                <a:latin typeface="Times New Roman" panose="02020603050405020304" pitchFamily="18" charset="0"/>
              </a:rPr>
              <a:t>)</a:t>
            </a:r>
            <a:r>
              <a:rPr lang="zh-TW" altLang="zh-TW" sz="1200" dirty="0" smtClean="0">
                <a:latin typeface="Times New Roman" panose="02020603050405020304" pitchFamily="18" charset="0"/>
                <a:cs typeface="Times New Roman" panose="02020603050405020304" pitchFamily="18" charset="0"/>
              </a:rPr>
              <a:t>逆向交通的障礙物</a:t>
            </a:r>
            <a:r>
              <a:rPr lang="en-US" altLang="zh-TW" sz="1200" dirty="0" smtClean="0">
                <a:latin typeface="Times New Roman" panose="02020603050405020304" pitchFamily="18" charset="0"/>
              </a:rPr>
              <a:t>(</a:t>
            </a:r>
            <a:r>
              <a:rPr lang="en-US" altLang="zh-TW" sz="1200" dirty="0" smtClean="0">
                <a:effectLst/>
                <a:latin typeface="Times New Roman" panose="02020603050405020304" pitchFamily="18" charset="0"/>
                <a:ea typeface="+mn-ea"/>
              </a:rPr>
              <a:t>O</a:t>
            </a:r>
            <a:r>
              <a:rPr lang="en-US" altLang="zh-TW" sz="1200" baseline="-25000" dirty="0" smtClean="0">
                <a:effectLst/>
                <a:latin typeface="Times New Roman" panose="02020603050405020304" pitchFamily="18" charset="0"/>
                <a:ea typeface="+mn-ea"/>
              </a:rPr>
              <a:t>pposite</a:t>
            </a:r>
            <a:r>
              <a:rPr lang="en-US" altLang="zh-TW" sz="1200" dirty="0" smtClean="0">
                <a:latin typeface="Times New Roman" panose="02020603050405020304" pitchFamily="18" charset="0"/>
              </a:rPr>
              <a:t>)</a:t>
            </a:r>
            <a:r>
              <a:rPr lang="zh-TW" altLang="zh-TW" sz="1200" dirty="0" smtClean="0">
                <a:latin typeface="Times New Roman" panose="02020603050405020304" pitchFamily="18" charset="0"/>
                <a:cs typeface="Times New Roman" panose="02020603050405020304" pitchFamily="18" charset="0"/>
              </a:rPr>
              <a:t>，</a:t>
            </a:r>
            <a:endParaRPr lang="en-US" altLang="zh-TW" sz="1200" dirty="0" smtClean="0">
              <a:latin typeface="Times New Roman" panose="02020603050405020304" pitchFamily="18" charset="0"/>
              <a:cs typeface="Times New Roman" panose="02020603050405020304" pitchFamily="18" charset="0"/>
            </a:endParaRPr>
          </a:p>
          <a:p>
            <a:r>
              <a:rPr lang="en-US" altLang="zh-TW" sz="1200" dirty="0" smtClean="0">
                <a:latin typeface="Times New Roman" panose="02020603050405020304" pitchFamily="18" charset="0"/>
              </a:rPr>
              <a:t>(ii)</a:t>
            </a:r>
            <a:r>
              <a:rPr lang="zh-TW" altLang="zh-TW" sz="1200" dirty="0" smtClean="0">
                <a:latin typeface="Times New Roman" panose="02020603050405020304" pitchFamily="18" charset="0"/>
                <a:cs typeface="Times New Roman" panose="02020603050405020304" pitchFamily="18" charset="0"/>
              </a:rPr>
              <a:t>超車的車輛</a:t>
            </a:r>
            <a:r>
              <a:rPr lang="en-US" altLang="zh-TW" sz="1200" dirty="0" smtClean="0">
                <a:latin typeface="Times New Roman" panose="02020603050405020304" pitchFamily="18" charset="0"/>
              </a:rPr>
              <a:t>(</a:t>
            </a:r>
            <a:r>
              <a:rPr lang="en-US" altLang="zh-TW" sz="1200" dirty="0" smtClean="0">
                <a:effectLst/>
                <a:latin typeface="Times New Roman" panose="02020603050405020304" pitchFamily="18" charset="0"/>
                <a:ea typeface="+mn-ea"/>
              </a:rPr>
              <a:t>O</a:t>
            </a:r>
            <a:r>
              <a:rPr lang="en-US" altLang="zh-TW" sz="1200" baseline="-25000" dirty="0" smtClean="0">
                <a:effectLst/>
                <a:latin typeface="Times New Roman" panose="02020603050405020304" pitchFamily="18" charset="0"/>
                <a:ea typeface="+mn-ea"/>
              </a:rPr>
              <a:t>vertaken</a:t>
            </a:r>
            <a:r>
              <a:rPr lang="en-US" altLang="zh-TW" sz="1200" dirty="0" smtClean="0">
                <a:latin typeface="Times New Roman" panose="02020603050405020304" pitchFamily="18" charset="0"/>
              </a:rPr>
              <a:t>)</a:t>
            </a:r>
            <a:r>
              <a:rPr lang="zh-TW" altLang="zh-TW" sz="1200" dirty="0" smtClean="0">
                <a:latin typeface="Times New Roman" panose="02020603050405020304" pitchFamily="18" charset="0"/>
                <a:cs typeface="Times New Roman" panose="02020603050405020304" pitchFamily="18" charset="0"/>
              </a:rPr>
              <a:t>，</a:t>
            </a:r>
            <a:endParaRPr lang="en-US" altLang="zh-TW" sz="1200" dirty="0" smtClean="0">
              <a:latin typeface="Times New Roman" panose="02020603050405020304" pitchFamily="18" charset="0"/>
              <a:cs typeface="Times New Roman" panose="02020603050405020304" pitchFamily="18" charset="0"/>
            </a:endParaRPr>
          </a:p>
          <a:p>
            <a:r>
              <a:rPr lang="en-US" altLang="zh-TW" sz="1200" dirty="0" smtClean="0">
                <a:latin typeface="Times New Roman" panose="02020603050405020304" pitchFamily="18" charset="0"/>
              </a:rPr>
              <a:t>(iii)</a:t>
            </a:r>
            <a:r>
              <a:rPr lang="zh-TW" altLang="zh-TW" sz="1200" dirty="0" smtClean="0">
                <a:latin typeface="Times New Roman" panose="02020603050405020304" pitchFamily="18" charset="0"/>
                <a:cs typeface="Times New Roman" panose="02020603050405020304" pitchFamily="18" charset="0"/>
              </a:rPr>
              <a:t>超車者前方的障礙物</a:t>
            </a:r>
            <a:r>
              <a:rPr lang="en-US" altLang="zh-TW" sz="1200" dirty="0" smtClean="0">
                <a:latin typeface="Times New Roman" panose="02020603050405020304" pitchFamily="18" charset="0"/>
              </a:rPr>
              <a:t>(</a:t>
            </a:r>
            <a:r>
              <a:rPr lang="en-US" altLang="zh-TW" sz="1200" dirty="0" smtClean="0">
                <a:effectLst/>
                <a:latin typeface="Times New Roman" panose="02020603050405020304" pitchFamily="18" charset="0"/>
                <a:ea typeface="+mn-ea"/>
              </a:rPr>
              <a:t>A</a:t>
            </a:r>
            <a:r>
              <a:rPr lang="en-US" altLang="zh-TW" sz="1200" baseline="-25000" dirty="0" smtClean="0">
                <a:effectLst/>
                <a:latin typeface="Times New Roman" panose="02020603050405020304" pitchFamily="18" charset="0"/>
                <a:ea typeface="+mn-ea"/>
              </a:rPr>
              <a:t>head</a:t>
            </a:r>
            <a:r>
              <a:rPr lang="en-US" altLang="zh-TW" sz="1200" dirty="0" smtClean="0">
                <a:latin typeface="Times New Roman" panose="02020603050405020304" pitchFamily="18" charset="0"/>
              </a:rPr>
              <a:t>)</a:t>
            </a:r>
          </a:p>
          <a:p>
            <a:r>
              <a:rPr lang="zh-TW" altLang="zh-TW" sz="1200" dirty="0" smtClean="0">
                <a:latin typeface="Times New Roman" panose="02020603050405020304" pitchFamily="18" charset="0"/>
                <a:cs typeface="Times New Roman" panose="02020603050405020304" pitchFamily="18" charset="0"/>
              </a:rPr>
              <a:t>之間的時距</a:t>
            </a:r>
            <a:r>
              <a:rPr lang="en-US" altLang="zh-TW" sz="1200" dirty="0" smtClean="0">
                <a:latin typeface="Times New Roman" panose="02020603050405020304" pitchFamily="18" charset="0"/>
              </a:rPr>
              <a:t>(TH)</a:t>
            </a:r>
            <a:r>
              <a:rPr lang="zh-TW" altLang="zh-TW" sz="1200" dirty="0" smtClean="0">
                <a:latin typeface="Times New Roman" panose="02020603050405020304" pitchFamily="18" charset="0"/>
                <a:cs typeface="Times New Roman" panose="02020603050405020304" pitchFamily="18" charset="0"/>
              </a:rPr>
              <a:t>來衡量的</a:t>
            </a:r>
            <a:endParaRPr lang="zh-TW" altLang="en-US" sz="3600" dirty="0" smtClean="0"/>
          </a:p>
          <a:p>
            <a:endParaRPr lang="zh-TW" altLang="en-US" dirty="0"/>
          </a:p>
        </p:txBody>
      </p:sp>
      <p:sp>
        <p:nvSpPr>
          <p:cNvPr id="4" name="投影片編號版面配置區 3"/>
          <p:cNvSpPr>
            <a:spLocks noGrp="1"/>
          </p:cNvSpPr>
          <p:nvPr>
            <p:ph type="sldNum" sz="quarter" idx="10"/>
          </p:nvPr>
        </p:nvSpPr>
        <p:spPr/>
        <p:txBody>
          <a:bodyPr/>
          <a:lstStyle/>
          <a:p>
            <a:fld id="{29B4C501-6A43-49F1-B8F6-9C1A2E12D722}" type="slidenum">
              <a:rPr lang="zh-TW" altLang="en-US" smtClean="0"/>
              <a:t>13</a:t>
            </a:fld>
            <a:endParaRPr lang="zh-TW" altLang="en-US"/>
          </a:p>
        </p:txBody>
      </p:sp>
    </p:spTree>
    <p:extLst>
      <p:ext uri="{BB962C8B-B14F-4D97-AF65-F5344CB8AC3E}">
        <p14:creationId xmlns:p14="http://schemas.microsoft.com/office/powerpoint/2010/main" val="21503718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smtClean="0">
                <a:solidFill>
                  <a:schemeClr val="tx1"/>
                </a:solidFill>
                <a:effectLst/>
                <a:latin typeface="+mn-lt"/>
                <a:ea typeface="+mn-ea"/>
                <a:cs typeface="+mn-cs"/>
              </a:rPr>
              <a:t>超車</a:t>
            </a:r>
            <a:r>
              <a:rPr lang="en-US" altLang="zh-TW" sz="1200" kern="1200" dirty="0" smtClean="0">
                <a:solidFill>
                  <a:schemeClr val="tx1"/>
                </a:solidFill>
                <a:effectLst/>
                <a:latin typeface="+mn-lt"/>
                <a:ea typeface="+mn-ea"/>
                <a:cs typeface="+mn-cs"/>
              </a:rPr>
              <a:t>(Over)</a:t>
            </a:r>
            <a:r>
              <a:rPr lang="zh-TW" altLang="zh-TW" sz="1200" kern="1200" dirty="0" smtClean="0">
                <a:solidFill>
                  <a:schemeClr val="tx1"/>
                </a:solidFill>
                <a:effectLst/>
                <a:latin typeface="+mn-lt"/>
                <a:ea typeface="+mn-ea"/>
                <a:cs typeface="+mn-cs"/>
              </a:rPr>
              <a:t>與</a:t>
            </a:r>
            <a:r>
              <a:rPr lang="en-US" altLang="zh-TW" sz="1200" kern="1200" dirty="0" smtClean="0">
                <a:solidFill>
                  <a:schemeClr val="tx1"/>
                </a:solidFill>
                <a:effectLst/>
                <a:latin typeface="+mn-lt"/>
                <a:ea typeface="+mn-ea"/>
                <a:cs typeface="+mn-cs"/>
              </a:rPr>
              <a:t>(</a:t>
            </a:r>
            <a:r>
              <a:rPr lang="en-US" altLang="zh-TW" sz="1200" kern="1200" dirty="0" err="1" smtClean="0">
                <a:solidFill>
                  <a:schemeClr val="tx1"/>
                </a:solidFill>
                <a:effectLst/>
                <a:latin typeface="+mn-lt"/>
                <a:ea typeface="+mn-ea"/>
                <a:cs typeface="+mn-cs"/>
              </a:rPr>
              <a:t>i</a:t>
            </a:r>
            <a:r>
              <a:rPr lang="en-US" altLang="zh-TW"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相對交通的障礙物</a:t>
            </a:r>
            <a:r>
              <a:rPr lang="en-US" altLang="zh-TW" sz="1200" kern="1200" dirty="0" smtClean="0">
                <a:solidFill>
                  <a:schemeClr val="tx1"/>
                </a:solidFill>
                <a:effectLst/>
                <a:latin typeface="+mn-lt"/>
                <a:ea typeface="+mn-ea"/>
                <a:cs typeface="+mn-cs"/>
              </a:rPr>
              <a:t>(Opposite)</a:t>
            </a:r>
            <a:r>
              <a:rPr lang="zh-TW" altLang="zh-TW" sz="1200" kern="1200" dirty="0" smtClean="0">
                <a:solidFill>
                  <a:schemeClr val="tx1"/>
                </a:solidFill>
                <a:effectLst/>
                <a:latin typeface="+mn-lt"/>
                <a:ea typeface="+mn-ea"/>
                <a:cs typeface="+mn-cs"/>
              </a:rPr>
              <a:t>，</a:t>
            </a:r>
            <a:r>
              <a:rPr lang="en-US" altLang="zh-TW" sz="1200" kern="1200" dirty="0" smtClean="0">
                <a:solidFill>
                  <a:schemeClr val="tx1"/>
                </a:solidFill>
                <a:effectLst/>
                <a:latin typeface="+mn-lt"/>
                <a:ea typeface="+mn-ea"/>
                <a:cs typeface="+mn-cs"/>
              </a:rPr>
              <a:t>(ii)</a:t>
            </a:r>
            <a:r>
              <a:rPr lang="zh-TW" altLang="zh-TW" sz="1200" kern="1200" dirty="0" smtClean="0">
                <a:solidFill>
                  <a:schemeClr val="tx1"/>
                </a:solidFill>
                <a:effectLst/>
                <a:latin typeface="+mn-lt"/>
                <a:ea typeface="+mn-ea"/>
                <a:cs typeface="+mn-cs"/>
              </a:rPr>
              <a:t>超車的車輛</a:t>
            </a:r>
            <a:r>
              <a:rPr lang="en-US" altLang="zh-TW" sz="1200" kern="1200" dirty="0" smtClean="0">
                <a:solidFill>
                  <a:schemeClr val="tx1"/>
                </a:solidFill>
                <a:effectLst/>
                <a:latin typeface="+mn-lt"/>
                <a:ea typeface="+mn-ea"/>
                <a:cs typeface="+mn-cs"/>
              </a:rPr>
              <a:t>(Overtaken)</a:t>
            </a:r>
            <a:r>
              <a:rPr lang="zh-TW" altLang="zh-TW" sz="1200" kern="1200" dirty="0" smtClean="0">
                <a:solidFill>
                  <a:schemeClr val="tx1"/>
                </a:solidFill>
                <a:effectLst/>
                <a:latin typeface="+mn-lt"/>
                <a:ea typeface="+mn-ea"/>
                <a:cs typeface="+mn-cs"/>
              </a:rPr>
              <a:t>，</a:t>
            </a:r>
            <a:r>
              <a:rPr lang="en-US" altLang="zh-TW" sz="1200" kern="1200" dirty="0" smtClean="0">
                <a:solidFill>
                  <a:schemeClr val="tx1"/>
                </a:solidFill>
                <a:effectLst/>
                <a:latin typeface="+mn-lt"/>
                <a:ea typeface="+mn-ea"/>
                <a:cs typeface="+mn-cs"/>
              </a:rPr>
              <a:t>(iii)</a:t>
            </a:r>
            <a:r>
              <a:rPr lang="zh-TW" altLang="zh-TW" sz="1200" kern="1200" dirty="0" smtClean="0">
                <a:solidFill>
                  <a:schemeClr val="tx1"/>
                </a:solidFill>
                <a:effectLst/>
                <a:latin typeface="+mn-lt"/>
                <a:ea typeface="+mn-ea"/>
                <a:cs typeface="+mn-cs"/>
              </a:rPr>
              <a:t>超車的前方</a:t>
            </a:r>
            <a:r>
              <a:rPr lang="en-US" altLang="zh-TW" sz="1200" kern="1200" dirty="0" smtClean="0">
                <a:solidFill>
                  <a:schemeClr val="tx1"/>
                </a:solidFill>
                <a:effectLst/>
                <a:latin typeface="+mn-lt"/>
                <a:ea typeface="+mn-ea"/>
                <a:cs typeface="+mn-cs"/>
              </a:rPr>
              <a:t>(Ahead)</a:t>
            </a:r>
            <a:r>
              <a:rPr lang="zh-TW" altLang="zh-TW" sz="1200" kern="1200" dirty="0" smtClean="0">
                <a:solidFill>
                  <a:schemeClr val="tx1"/>
                </a:solidFill>
                <a:effectLst/>
                <a:latin typeface="+mn-lt"/>
                <a:ea typeface="+mn-ea"/>
                <a:cs typeface="+mn-cs"/>
              </a:rPr>
              <a:t>的障礙物之間的行進時間。以及，</a:t>
            </a:r>
            <a:r>
              <a:rPr lang="en-US" altLang="zh-TW" sz="1200" kern="1200" dirty="0" smtClean="0">
                <a:solidFill>
                  <a:schemeClr val="tx1"/>
                </a:solidFill>
                <a:effectLst/>
                <a:latin typeface="+mn-lt"/>
                <a:ea typeface="+mn-ea"/>
                <a:cs typeface="+mn-cs"/>
              </a:rPr>
              <a:t>Over</a:t>
            </a:r>
            <a:r>
              <a:rPr lang="zh-TW" altLang="zh-TW" sz="1200" kern="1200" dirty="0" smtClean="0">
                <a:solidFill>
                  <a:schemeClr val="tx1"/>
                </a:solidFill>
                <a:effectLst/>
                <a:latin typeface="+mn-lt"/>
                <a:ea typeface="+mn-ea"/>
                <a:cs typeface="+mn-cs"/>
              </a:rPr>
              <a:t>與</a:t>
            </a:r>
            <a:r>
              <a:rPr lang="en-US" altLang="zh-TW" sz="1200" kern="1200" dirty="0" smtClean="0">
                <a:solidFill>
                  <a:schemeClr val="tx1"/>
                </a:solidFill>
                <a:effectLst/>
                <a:latin typeface="+mn-lt"/>
                <a:ea typeface="+mn-ea"/>
                <a:cs typeface="+mn-cs"/>
              </a:rPr>
              <a:t>Overtaken</a:t>
            </a:r>
            <a:r>
              <a:rPr lang="zh-TW" altLang="zh-TW" sz="1200" kern="1200" dirty="0" smtClean="0">
                <a:solidFill>
                  <a:schemeClr val="tx1"/>
                </a:solidFill>
                <a:effectLst/>
                <a:latin typeface="+mn-lt"/>
                <a:ea typeface="+mn-ea"/>
                <a:cs typeface="+mn-cs"/>
              </a:rPr>
              <a:t>之間的橫向距離</a:t>
            </a:r>
            <a:r>
              <a:rPr lang="en-US" altLang="zh-TW"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緯度</a:t>
            </a:r>
            <a:r>
              <a:rPr lang="en-US" altLang="zh-TW" sz="1200" kern="1200" dirty="0" smtClean="0">
                <a:solidFill>
                  <a:schemeClr val="tx1"/>
                </a:solidFill>
                <a:effectLst/>
                <a:latin typeface="+mn-lt"/>
                <a:ea typeface="+mn-ea"/>
                <a:cs typeface="+mn-cs"/>
              </a:rPr>
              <a:t>D)</a:t>
            </a:r>
            <a:r>
              <a:rPr lang="zh-TW" altLang="zh-TW" sz="1200" kern="1200" dirty="0" smtClean="0">
                <a:solidFill>
                  <a:schemeClr val="tx1"/>
                </a:solidFill>
                <a:effectLst/>
                <a:latin typeface="+mn-lt"/>
                <a:ea typeface="+mn-ea"/>
                <a:cs typeface="+mn-cs"/>
              </a:rPr>
              <a:t>。</a:t>
            </a:r>
          </a:p>
          <a:p>
            <a:endParaRPr lang="zh-TW" altLang="en-US" dirty="0"/>
          </a:p>
        </p:txBody>
      </p:sp>
      <p:sp>
        <p:nvSpPr>
          <p:cNvPr id="4" name="投影片編號版面配置區 3"/>
          <p:cNvSpPr>
            <a:spLocks noGrp="1"/>
          </p:cNvSpPr>
          <p:nvPr>
            <p:ph type="sldNum" sz="quarter" idx="10"/>
          </p:nvPr>
        </p:nvSpPr>
        <p:spPr/>
        <p:txBody>
          <a:bodyPr/>
          <a:lstStyle/>
          <a:p>
            <a:fld id="{29B4C501-6A43-49F1-B8F6-9C1A2E12D722}" type="slidenum">
              <a:rPr lang="zh-TW" altLang="en-US" smtClean="0"/>
              <a:t>14</a:t>
            </a:fld>
            <a:endParaRPr lang="zh-TW" altLang="en-US"/>
          </a:p>
        </p:txBody>
      </p:sp>
    </p:spTree>
    <p:extLst>
      <p:ext uri="{BB962C8B-B14F-4D97-AF65-F5344CB8AC3E}">
        <p14:creationId xmlns:p14="http://schemas.microsoft.com/office/powerpoint/2010/main" val="880783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smtClean="0">
                <a:solidFill>
                  <a:schemeClr val="tx1"/>
                </a:solidFill>
                <a:effectLst/>
                <a:latin typeface="+mn-lt"/>
                <a:ea typeface="+mn-ea"/>
                <a:cs typeface="+mn-cs"/>
              </a:rPr>
              <a:t>當超車</a:t>
            </a:r>
            <a:r>
              <a:rPr lang="en-US" altLang="zh-TW" sz="1200" kern="1200" dirty="0" smtClean="0">
                <a:solidFill>
                  <a:schemeClr val="tx1"/>
                </a:solidFill>
                <a:effectLst/>
                <a:latin typeface="+mn-lt"/>
                <a:ea typeface="+mn-ea"/>
                <a:cs typeface="+mn-cs"/>
              </a:rPr>
              <a:t>(Over)</a:t>
            </a:r>
            <a:r>
              <a:rPr lang="zh-TW" altLang="zh-TW" sz="1200" kern="1200" dirty="0" smtClean="0">
                <a:solidFill>
                  <a:schemeClr val="tx1"/>
                </a:solidFill>
                <a:effectLst/>
                <a:latin typeface="+mn-lt"/>
                <a:ea typeface="+mn-ea"/>
                <a:cs typeface="+mn-cs"/>
              </a:rPr>
              <a:t>返回原始車道</a:t>
            </a:r>
            <a:r>
              <a:rPr lang="en-US" altLang="zh-TW"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即</a:t>
            </a:r>
            <a:r>
              <a:rPr lang="en-US" altLang="zh-TW" sz="1200" kern="1200" dirty="0" smtClean="0">
                <a:solidFill>
                  <a:schemeClr val="tx1"/>
                </a:solidFill>
                <a:effectLst/>
                <a:latin typeface="+mn-lt"/>
                <a:ea typeface="+mn-ea"/>
                <a:cs typeface="+mn-cs"/>
              </a:rPr>
              <a:t>t3)</a:t>
            </a:r>
            <a:r>
              <a:rPr lang="zh-TW" altLang="zh-TW" sz="1200" kern="1200" dirty="0" smtClean="0">
                <a:solidFill>
                  <a:schemeClr val="tx1"/>
                </a:solidFill>
                <a:effectLst/>
                <a:latin typeface="+mn-lt"/>
                <a:ea typeface="+mn-ea"/>
                <a:cs typeface="+mn-cs"/>
              </a:rPr>
              <a:t>時，在對向來車</a:t>
            </a:r>
            <a:r>
              <a:rPr lang="en-US" altLang="zh-TW" sz="1200" kern="1200" dirty="0" smtClean="0">
                <a:solidFill>
                  <a:schemeClr val="tx1"/>
                </a:solidFill>
                <a:effectLst/>
                <a:latin typeface="+mn-lt"/>
                <a:ea typeface="+mn-ea"/>
                <a:cs typeface="+mn-cs"/>
              </a:rPr>
              <a:t>(Opposite)</a:t>
            </a:r>
            <a:r>
              <a:rPr lang="zh-TW" altLang="zh-TW" sz="1200" kern="1200" dirty="0" smtClean="0">
                <a:solidFill>
                  <a:schemeClr val="tx1"/>
                </a:solidFill>
                <a:effectLst/>
                <a:latin typeface="+mn-lt"/>
                <a:ea typeface="+mn-ea"/>
                <a:cs typeface="+mn-cs"/>
              </a:rPr>
              <a:t>和超車車輛</a:t>
            </a:r>
            <a:r>
              <a:rPr lang="en-US" altLang="zh-TW" sz="1200" kern="1200" dirty="0" smtClean="0">
                <a:solidFill>
                  <a:schemeClr val="tx1"/>
                </a:solidFill>
                <a:effectLst/>
                <a:latin typeface="+mn-lt"/>
                <a:ea typeface="+mn-ea"/>
                <a:cs typeface="+mn-cs"/>
              </a:rPr>
              <a:t>(Overtaken)</a:t>
            </a:r>
            <a:r>
              <a:rPr lang="zh-TW" altLang="zh-TW" sz="1200" kern="1200" dirty="0" smtClean="0">
                <a:solidFill>
                  <a:schemeClr val="tx1"/>
                </a:solidFill>
                <a:effectLst/>
                <a:latin typeface="+mn-lt"/>
                <a:ea typeface="+mn-ea"/>
                <a:cs typeface="+mn-cs"/>
              </a:rPr>
              <a:t>之間的時間間隔</a:t>
            </a:r>
            <a:r>
              <a:rPr lang="en-US" altLang="zh-TW" sz="1200" kern="1200" dirty="0" smtClean="0">
                <a:solidFill>
                  <a:schemeClr val="tx1"/>
                </a:solidFill>
                <a:effectLst/>
                <a:latin typeface="+mn-lt"/>
                <a:ea typeface="+mn-ea"/>
                <a:cs typeface="+mn-cs"/>
              </a:rPr>
              <a:t>(i.e.: </a:t>
            </a:r>
            <a:r>
              <a:rPr lang="zh-TW" altLang="zh-TW" sz="1200" kern="1200" dirty="0" smtClean="0">
                <a:solidFill>
                  <a:schemeClr val="tx1"/>
                </a:solidFill>
                <a:effectLst/>
                <a:latin typeface="+mn-lt"/>
                <a:ea typeface="+mn-ea"/>
                <a:cs typeface="+mn-cs"/>
              </a:rPr>
              <a:t>「無來車」、「有來車」和「有新來車」</a:t>
            </a:r>
            <a:r>
              <a:rPr lang="en-US" altLang="zh-TW"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。注意：如果沒有車輛在對面的路口行駛，則將</a:t>
            </a:r>
            <a:r>
              <a:rPr lang="en-US" altLang="zh-TW" sz="1200" kern="1200" dirty="0" smtClean="0">
                <a:solidFill>
                  <a:schemeClr val="tx1"/>
                </a:solidFill>
                <a:effectLst/>
                <a:latin typeface="+mn-lt"/>
                <a:ea typeface="+mn-ea"/>
                <a:cs typeface="+mn-cs"/>
              </a:rPr>
              <a:t>Opposite</a:t>
            </a:r>
            <a:r>
              <a:rPr lang="zh-TW" altLang="zh-TW" sz="1200" kern="1200" dirty="0" smtClean="0">
                <a:solidFill>
                  <a:schemeClr val="tx1"/>
                </a:solidFill>
                <a:effectLst/>
                <a:latin typeface="+mn-lt"/>
                <a:ea typeface="+mn-ea"/>
                <a:cs typeface="+mn-cs"/>
              </a:rPr>
              <a:t>的</a:t>
            </a:r>
            <a:r>
              <a:rPr lang="en-US" altLang="zh-TW" sz="1200" kern="1200" dirty="0" smtClean="0">
                <a:solidFill>
                  <a:schemeClr val="tx1"/>
                </a:solidFill>
                <a:effectLst/>
                <a:latin typeface="+mn-lt"/>
                <a:ea typeface="+mn-ea"/>
                <a:cs typeface="+mn-cs"/>
              </a:rPr>
              <a:t>TH</a:t>
            </a:r>
            <a:r>
              <a:rPr lang="zh-TW" altLang="zh-TW" sz="1200" kern="1200" dirty="0" smtClean="0">
                <a:solidFill>
                  <a:schemeClr val="tx1"/>
                </a:solidFill>
                <a:effectLst/>
                <a:latin typeface="+mn-lt"/>
                <a:ea typeface="+mn-ea"/>
                <a:cs typeface="+mn-cs"/>
              </a:rPr>
              <a:t>計算為從</a:t>
            </a:r>
            <a:r>
              <a:rPr lang="en-US" altLang="zh-TW" sz="1200" kern="1200" dirty="0" smtClean="0">
                <a:solidFill>
                  <a:schemeClr val="tx1"/>
                </a:solidFill>
                <a:effectLst/>
                <a:latin typeface="+mn-lt"/>
                <a:ea typeface="+mn-ea"/>
                <a:cs typeface="+mn-cs"/>
              </a:rPr>
              <a:t>Over</a:t>
            </a:r>
            <a:r>
              <a:rPr lang="zh-TW" altLang="zh-TW" sz="1200" kern="1200" dirty="0" smtClean="0">
                <a:solidFill>
                  <a:schemeClr val="tx1"/>
                </a:solidFill>
                <a:effectLst/>
                <a:latin typeface="+mn-lt"/>
                <a:ea typeface="+mn-ea"/>
                <a:cs typeface="+mn-cs"/>
              </a:rPr>
              <a:t>的前保險桿到道路筆直路段的終點</a:t>
            </a:r>
            <a:r>
              <a:rPr lang="en-US" altLang="zh-TW"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彎道的起點</a:t>
            </a:r>
            <a:r>
              <a:rPr lang="en-US" altLang="zh-TW"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的距離除以其速度</a:t>
            </a:r>
            <a:r>
              <a:rPr lang="en-US" altLang="zh-TW" sz="1200" kern="1200" dirty="0" smtClean="0">
                <a:solidFill>
                  <a:schemeClr val="tx1"/>
                </a:solidFill>
                <a:effectLst/>
                <a:latin typeface="+mn-lt"/>
                <a:ea typeface="+mn-ea"/>
                <a:cs typeface="+mn-cs"/>
              </a:rPr>
              <a:t>(</a:t>
            </a:r>
            <a:endParaRPr lang="zh-TW" altLang="en-US" dirty="0"/>
          </a:p>
        </p:txBody>
      </p:sp>
      <p:sp>
        <p:nvSpPr>
          <p:cNvPr id="4" name="投影片編號版面配置區 3"/>
          <p:cNvSpPr>
            <a:spLocks noGrp="1"/>
          </p:cNvSpPr>
          <p:nvPr>
            <p:ph type="sldNum" sz="quarter" idx="10"/>
          </p:nvPr>
        </p:nvSpPr>
        <p:spPr/>
        <p:txBody>
          <a:bodyPr/>
          <a:lstStyle/>
          <a:p>
            <a:fld id="{29B4C501-6A43-49F1-B8F6-9C1A2E12D722}" type="slidenum">
              <a:rPr lang="zh-TW" altLang="en-US" smtClean="0"/>
              <a:t>18</a:t>
            </a:fld>
            <a:endParaRPr lang="zh-TW" altLang="en-US"/>
          </a:p>
        </p:txBody>
      </p:sp>
    </p:spTree>
    <p:extLst>
      <p:ext uri="{BB962C8B-B14F-4D97-AF65-F5344CB8AC3E}">
        <p14:creationId xmlns:p14="http://schemas.microsoft.com/office/powerpoint/2010/main" val="1181798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smtClean="0">
                <a:solidFill>
                  <a:schemeClr val="tx1"/>
                </a:solidFill>
                <a:effectLst/>
                <a:latin typeface="+mn-lt"/>
                <a:ea typeface="+mn-ea"/>
                <a:cs typeface="+mn-cs"/>
              </a:rPr>
              <a:t>t3</a:t>
            </a:r>
            <a:r>
              <a:rPr lang="zh-TW" altLang="zh-TW" sz="1200" kern="1200" dirty="0" smtClean="0">
                <a:solidFill>
                  <a:schemeClr val="tx1"/>
                </a:solidFill>
                <a:effectLst/>
                <a:latin typeface="+mn-lt"/>
                <a:ea typeface="+mn-ea"/>
                <a:cs typeface="+mn-cs"/>
              </a:rPr>
              <a:t>處的相對交通狀況</a:t>
            </a:r>
            <a:r>
              <a:rPr lang="en-US" altLang="zh-TW"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「有來車」、「有新來車」</a:t>
            </a:r>
            <a:r>
              <a:rPr lang="en-US" altLang="zh-TW"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和對向交通</a:t>
            </a:r>
            <a:r>
              <a:rPr lang="en-US" altLang="zh-TW" sz="1200" kern="1200" dirty="0" smtClean="0">
                <a:solidFill>
                  <a:schemeClr val="tx1"/>
                </a:solidFill>
                <a:effectLst/>
                <a:latin typeface="+mn-lt"/>
                <a:ea typeface="+mn-ea"/>
                <a:cs typeface="+mn-cs"/>
              </a:rPr>
              <a:t>(Opposite)(TH &lt;4.0 s, TH&gt; 4.1 s)</a:t>
            </a:r>
            <a:r>
              <a:rPr lang="zh-TW" altLang="zh-TW" sz="1200" kern="1200" dirty="0" smtClean="0">
                <a:solidFill>
                  <a:schemeClr val="tx1"/>
                </a:solidFill>
                <a:effectLst/>
                <a:latin typeface="+mn-lt"/>
                <a:ea typeface="+mn-ea"/>
                <a:cs typeface="+mn-cs"/>
              </a:rPr>
              <a:t>對淨空餘量</a:t>
            </a:r>
            <a:r>
              <a:rPr lang="en-US" altLang="zh-TW" sz="1200" kern="1200" dirty="0" smtClean="0">
                <a:solidFill>
                  <a:schemeClr val="tx1"/>
                </a:solidFill>
                <a:effectLst/>
                <a:latin typeface="+mn-lt"/>
                <a:ea typeface="+mn-ea"/>
                <a:cs typeface="+mn-cs"/>
              </a:rPr>
              <a:t>(TH)</a:t>
            </a:r>
            <a:r>
              <a:rPr lang="zh-TW" altLang="zh-TW" sz="1200" kern="1200" dirty="0" smtClean="0">
                <a:solidFill>
                  <a:schemeClr val="tx1"/>
                </a:solidFill>
                <a:effectLst/>
                <a:latin typeface="+mn-lt"/>
                <a:ea typeface="+mn-ea"/>
                <a:cs typeface="+mn-cs"/>
              </a:rPr>
              <a:t>的影響 超車駕駛員一直在超車車輛的後方</a:t>
            </a:r>
            <a:r>
              <a:rPr lang="en-US" altLang="zh-TW" sz="1200" kern="1200" dirty="0" smtClean="0">
                <a:solidFill>
                  <a:schemeClr val="tx1"/>
                </a:solidFill>
                <a:effectLst/>
                <a:latin typeface="+mn-lt"/>
                <a:ea typeface="+mn-ea"/>
                <a:cs typeface="+mn-cs"/>
              </a:rPr>
              <a:t>(Overtaken)</a:t>
            </a:r>
            <a:r>
              <a:rPr lang="zh-TW" altLang="zh-TW" sz="1200" kern="1200" dirty="0" smtClean="0">
                <a:solidFill>
                  <a:schemeClr val="tx1"/>
                </a:solidFill>
                <a:effectLst/>
                <a:latin typeface="+mn-lt"/>
                <a:ea typeface="+mn-ea"/>
                <a:cs typeface="+mn-cs"/>
              </a:rPr>
              <a:t>。</a:t>
            </a:r>
            <a:endParaRPr lang="zh-TW" altLang="en-US" dirty="0"/>
          </a:p>
        </p:txBody>
      </p:sp>
      <p:sp>
        <p:nvSpPr>
          <p:cNvPr id="4" name="投影片編號版面配置區 3"/>
          <p:cNvSpPr>
            <a:spLocks noGrp="1"/>
          </p:cNvSpPr>
          <p:nvPr>
            <p:ph type="sldNum" sz="quarter" idx="10"/>
          </p:nvPr>
        </p:nvSpPr>
        <p:spPr/>
        <p:txBody>
          <a:bodyPr/>
          <a:lstStyle/>
          <a:p>
            <a:fld id="{29B4C501-6A43-49F1-B8F6-9C1A2E12D722}" type="slidenum">
              <a:rPr lang="zh-TW" altLang="en-US" smtClean="0"/>
              <a:t>20</a:t>
            </a:fld>
            <a:endParaRPr lang="zh-TW" altLang="en-US"/>
          </a:p>
        </p:txBody>
      </p:sp>
    </p:spTree>
    <p:extLst>
      <p:ext uri="{BB962C8B-B14F-4D97-AF65-F5344CB8AC3E}">
        <p14:creationId xmlns:p14="http://schemas.microsoft.com/office/powerpoint/2010/main" val="40536551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E12371B8-82C8-4126-A94E-20C48A82ABAA}" type="datetimeFigureOut">
              <a:rPr lang="zh-TW" altLang="en-US" smtClean="0"/>
              <a:t>2021/4/1</a:t>
            </a:fld>
            <a:endParaRPr lang="zh-TW" altLang="en-US"/>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zh-TW" altLang="en-US"/>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C0A4F735-B7D7-4700-91DB-5BF72C237324}" type="slidenum">
              <a:rPr lang="zh-TW" altLang="en-US" smtClean="0"/>
              <a:t>‹#›</a:t>
            </a:fld>
            <a:endParaRPr lang="zh-TW" altLang="en-US"/>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60729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E12371B8-82C8-4126-A94E-20C48A82ABAA}" type="datetimeFigureOut">
              <a:rPr lang="zh-TW" altLang="en-US" smtClean="0"/>
              <a:t>2021/4/1</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C0A4F735-B7D7-4700-91DB-5BF72C237324}" type="slidenum">
              <a:rPr lang="zh-TW" altLang="en-US" smtClean="0"/>
              <a:t>‹#›</a:t>
            </a:fld>
            <a:endParaRPr lang="zh-TW" altLang="en-US"/>
          </a:p>
        </p:txBody>
      </p:sp>
    </p:spTree>
    <p:extLst>
      <p:ext uri="{BB962C8B-B14F-4D97-AF65-F5344CB8AC3E}">
        <p14:creationId xmlns:p14="http://schemas.microsoft.com/office/powerpoint/2010/main" val="1570873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E12371B8-82C8-4126-A94E-20C48A82ABAA}" type="datetimeFigureOut">
              <a:rPr lang="zh-TW" altLang="en-US" smtClean="0"/>
              <a:t>2021/4/1</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C0A4F735-B7D7-4700-91DB-5BF72C237324}" type="slidenum">
              <a:rPr lang="zh-TW" altLang="en-US" smtClean="0"/>
              <a:t>‹#›</a:t>
            </a:fld>
            <a:endParaRPr lang="zh-TW" altLang="en-US"/>
          </a:p>
        </p:txBody>
      </p:sp>
    </p:spTree>
    <p:extLst>
      <p:ext uri="{BB962C8B-B14F-4D97-AF65-F5344CB8AC3E}">
        <p14:creationId xmlns:p14="http://schemas.microsoft.com/office/powerpoint/2010/main" val="20592158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7DBC5A4F-C461-409A-BDE6-49EC338FCF0B}" type="datetimeFigureOut">
              <a:rPr lang="zh-TW" altLang="en-US" smtClean="0"/>
              <a:pPr/>
              <a:t>2021/4/1</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AC570017-DFED-412C-BBA7-8A3DB54797F0}" type="slidenum">
              <a:rPr lang="zh-TW" altLang="en-US" smtClean="0"/>
              <a:pPr/>
              <a:t>‹#›</a:t>
            </a:fld>
            <a:endParaRPr lang="zh-TW"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26964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7DBC5A4F-C461-409A-BDE6-49EC338FCF0B}" type="datetimeFigureOut">
              <a:rPr lang="zh-TW" altLang="en-US" smtClean="0"/>
              <a:pPr/>
              <a:t>2021/4/1</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AC570017-DFED-412C-BBA7-8A3DB54797F0}" type="slidenum">
              <a:rPr lang="zh-TW" altLang="en-US" smtClean="0"/>
              <a:pPr/>
              <a:t>‹#›</a:t>
            </a:fld>
            <a:endParaRPr lang="zh-TW" altLang="en-US"/>
          </a:p>
        </p:txBody>
      </p:sp>
    </p:spTree>
    <p:extLst>
      <p:ext uri="{BB962C8B-B14F-4D97-AF65-F5344CB8AC3E}">
        <p14:creationId xmlns:p14="http://schemas.microsoft.com/office/powerpoint/2010/main" val="36066102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7DBC5A4F-C461-409A-BDE6-49EC338FCF0B}" type="datetimeFigureOut">
              <a:rPr lang="zh-TW" altLang="en-US" smtClean="0"/>
              <a:pPr/>
              <a:t>2021/4/1</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AC570017-DFED-412C-BBA7-8A3DB54797F0}" type="slidenum">
              <a:rPr lang="zh-TW" altLang="en-US" smtClean="0"/>
              <a:pPr/>
              <a:t>‹#›</a:t>
            </a:fld>
            <a:endParaRPr lang="zh-TW"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52346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7DBC5A4F-C461-409A-BDE6-49EC338FCF0B}" type="datetimeFigureOut">
              <a:rPr lang="zh-TW" altLang="en-US" smtClean="0"/>
              <a:pPr/>
              <a:t>2021/4/1</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AC570017-DFED-412C-BBA7-8A3DB54797F0}" type="slidenum">
              <a:rPr lang="zh-TW" altLang="en-US" smtClean="0"/>
              <a:pPr/>
              <a:t>‹#›</a:t>
            </a:fld>
            <a:endParaRPr lang="zh-TW" altLang="en-US"/>
          </a:p>
        </p:txBody>
      </p:sp>
    </p:spTree>
    <p:extLst>
      <p:ext uri="{BB962C8B-B14F-4D97-AF65-F5344CB8AC3E}">
        <p14:creationId xmlns:p14="http://schemas.microsoft.com/office/powerpoint/2010/main" val="313600414"/>
      </p:ext>
    </p:extLst>
  </p:cSld>
  <p:clrMapOvr>
    <a:masterClrMapping/>
  </p:clrMapOvr>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1097280" y="2582335"/>
            <a:ext cx="4937760" cy="328676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6217920" y="2582334"/>
            <a:ext cx="4937760" cy="328676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7DBC5A4F-C461-409A-BDE6-49EC338FCF0B}" type="datetimeFigureOut">
              <a:rPr lang="zh-TW" altLang="en-US" smtClean="0"/>
              <a:pPr/>
              <a:t>2021/4/1</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AC570017-DFED-412C-BBA7-8A3DB54797F0}" type="slidenum">
              <a:rPr lang="zh-TW" altLang="en-US" smtClean="0"/>
              <a:pPr/>
              <a:t>‹#›</a:t>
            </a:fld>
            <a:endParaRPr lang="zh-TW" altLang="en-US"/>
          </a:p>
        </p:txBody>
      </p:sp>
    </p:spTree>
    <p:extLst>
      <p:ext uri="{BB962C8B-B14F-4D97-AF65-F5344CB8AC3E}">
        <p14:creationId xmlns:p14="http://schemas.microsoft.com/office/powerpoint/2010/main" val="3024947735"/>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7DBC5A4F-C461-409A-BDE6-49EC338FCF0B}" type="datetimeFigureOut">
              <a:rPr lang="zh-TW" altLang="en-US" smtClean="0"/>
              <a:pPr/>
              <a:t>2021/4/1</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AC570017-DFED-412C-BBA7-8A3DB54797F0}" type="slidenum">
              <a:rPr lang="zh-TW" altLang="en-US" smtClean="0"/>
              <a:pPr/>
              <a:t>‹#›</a:t>
            </a:fld>
            <a:endParaRPr lang="zh-TW" altLang="en-US"/>
          </a:p>
        </p:txBody>
      </p:sp>
    </p:spTree>
    <p:extLst>
      <p:ext uri="{BB962C8B-B14F-4D97-AF65-F5344CB8AC3E}">
        <p14:creationId xmlns:p14="http://schemas.microsoft.com/office/powerpoint/2010/main" val="14483388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DBC5A4F-C461-409A-BDE6-49EC338FCF0B}" type="datetimeFigureOut">
              <a:rPr lang="zh-TW" altLang="en-US" smtClean="0"/>
              <a:pPr/>
              <a:t>2021/4/1</a:t>
            </a:fld>
            <a:endParaRPr lang="zh-TW"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zh-TW" altLang="en-US"/>
          </a:p>
        </p:txBody>
      </p:sp>
      <p:sp>
        <p:nvSpPr>
          <p:cNvPr id="9" name="Slide Number Placeholder 8"/>
          <p:cNvSpPr>
            <a:spLocks noGrp="1"/>
          </p:cNvSpPr>
          <p:nvPr>
            <p:ph type="sldNum" sz="quarter" idx="12"/>
          </p:nvPr>
        </p:nvSpPr>
        <p:spPr/>
        <p:txBody>
          <a:bodyPr/>
          <a:lstStyle/>
          <a:p>
            <a:fld id="{AC570017-DFED-412C-BBA7-8A3DB54797F0}" type="slidenum">
              <a:rPr lang="zh-TW" altLang="en-US" smtClean="0"/>
              <a:pPr/>
              <a:t>‹#›</a:t>
            </a:fld>
            <a:endParaRPr lang="zh-TW" altLang="en-US"/>
          </a:p>
        </p:txBody>
      </p:sp>
    </p:spTree>
    <p:extLst>
      <p:ext uri="{BB962C8B-B14F-4D97-AF65-F5344CB8AC3E}">
        <p14:creationId xmlns:p14="http://schemas.microsoft.com/office/powerpoint/2010/main" val="16838514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TW" altLang="en-US" smtClean="0"/>
              <a:t>按一下以編輯母片標題樣式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DBC5A4F-C461-409A-BDE6-49EC338FCF0B}" type="datetimeFigureOut">
              <a:rPr lang="zh-TW" altLang="en-US" smtClean="0"/>
              <a:pPr/>
              <a:t>2021/4/1</a:t>
            </a:fld>
            <a:endParaRPr lang="zh-TW"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zh-TW" altLang="en-US">
              <a:solidFill>
                <a:srgbClr val="344068"/>
              </a:solidFill>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C570017-DFED-412C-BBA7-8A3DB54797F0}" type="slidenum">
              <a:rPr lang="zh-TW" altLang="en-US" smtClean="0">
                <a:solidFill>
                  <a:srgbClr val="344068"/>
                </a:solidFill>
              </a:rPr>
              <a:pPr/>
              <a:t>‹#›</a:t>
            </a:fld>
            <a:endParaRPr lang="zh-TW" altLang="en-US">
              <a:solidFill>
                <a:srgbClr val="344068"/>
              </a:solidFill>
            </a:endParaRPr>
          </a:p>
        </p:txBody>
      </p:sp>
    </p:spTree>
    <p:extLst>
      <p:ext uri="{BB962C8B-B14F-4D97-AF65-F5344CB8AC3E}">
        <p14:creationId xmlns:p14="http://schemas.microsoft.com/office/powerpoint/2010/main" val="4236712249"/>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E12371B8-82C8-4126-A94E-20C48A82ABAA}" type="datetimeFigureOut">
              <a:rPr lang="zh-TW" altLang="en-US" smtClean="0"/>
              <a:t>2021/4/1</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C0A4F735-B7D7-4700-91DB-5BF72C237324}" type="slidenum">
              <a:rPr lang="zh-TW" altLang="en-US" smtClean="0"/>
              <a:t>‹#›</a:t>
            </a:fld>
            <a:endParaRPr lang="zh-TW" altLang="en-US"/>
          </a:p>
        </p:txBody>
      </p:sp>
    </p:spTree>
    <p:extLst>
      <p:ext uri="{BB962C8B-B14F-4D97-AF65-F5344CB8AC3E}">
        <p14:creationId xmlns:p14="http://schemas.microsoft.com/office/powerpoint/2010/main" val="2700785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7DBC5A4F-C461-409A-BDE6-49EC338FCF0B}" type="datetimeFigureOut">
              <a:rPr lang="zh-TW" altLang="en-US" smtClean="0"/>
              <a:pPr/>
              <a:t>2021/4/1</a:t>
            </a:fld>
            <a:endParaRPr lang="zh-TW" alt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C570017-DFED-412C-BBA7-8A3DB54797F0}" type="slidenum">
              <a:rPr lang="zh-TW" altLang="en-US" smtClean="0"/>
              <a:pPr/>
              <a:t>‹#›</a:t>
            </a:fld>
            <a:endParaRPr lang="zh-TW" altLang="en-US"/>
          </a:p>
        </p:txBody>
      </p:sp>
    </p:spTree>
    <p:extLst>
      <p:ext uri="{BB962C8B-B14F-4D97-AF65-F5344CB8AC3E}">
        <p14:creationId xmlns:p14="http://schemas.microsoft.com/office/powerpoint/2010/main" val="31808940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7DBC5A4F-C461-409A-BDE6-49EC338FCF0B}" type="datetimeFigureOut">
              <a:rPr lang="zh-TW" altLang="en-US" smtClean="0"/>
              <a:pPr/>
              <a:t>2021/4/1</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AC570017-DFED-412C-BBA7-8A3DB54797F0}" type="slidenum">
              <a:rPr lang="zh-TW" altLang="en-US" smtClean="0"/>
              <a:pPr/>
              <a:t>‹#›</a:t>
            </a:fld>
            <a:endParaRPr lang="zh-TW" altLang="en-US"/>
          </a:p>
        </p:txBody>
      </p:sp>
    </p:spTree>
    <p:extLst>
      <p:ext uri="{BB962C8B-B14F-4D97-AF65-F5344CB8AC3E}">
        <p14:creationId xmlns:p14="http://schemas.microsoft.com/office/powerpoint/2010/main" val="38840614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7DBC5A4F-C461-409A-BDE6-49EC338FCF0B}" type="datetimeFigureOut">
              <a:rPr lang="zh-TW" altLang="en-US" smtClean="0"/>
              <a:pPr/>
              <a:t>2021/4/1</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AC570017-DFED-412C-BBA7-8A3DB54797F0}" type="slidenum">
              <a:rPr lang="zh-TW" altLang="en-US" smtClean="0"/>
              <a:pPr/>
              <a:t>‹#›</a:t>
            </a:fld>
            <a:endParaRPr lang="zh-TW" altLang="en-US"/>
          </a:p>
        </p:txBody>
      </p:sp>
    </p:spTree>
    <p:extLst>
      <p:ext uri="{BB962C8B-B14F-4D97-AF65-F5344CB8AC3E}">
        <p14:creationId xmlns:p14="http://schemas.microsoft.com/office/powerpoint/2010/main" val="3469421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E12371B8-82C8-4126-A94E-20C48A82ABAA}" type="datetimeFigureOut">
              <a:rPr lang="zh-TW" altLang="en-US" smtClean="0"/>
              <a:t>2021/4/1</a:t>
            </a:fld>
            <a:endParaRPr lang="zh-TW" altLang="en-US"/>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zh-TW" altLang="en-US"/>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C0A4F735-B7D7-4700-91DB-5BF72C237324}" type="slidenum">
              <a:rPr lang="zh-TW" altLang="en-US" smtClean="0"/>
              <a:t>‹#›</a:t>
            </a:fld>
            <a:endParaRPr lang="zh-TW" altLang="en-US"/>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91960402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E12371B8-82C8-4126-A94E-20C48A82ABAA}" type="datetimeFigureOut">
              <a:rPr lang="zh-TW" altLang="en-US" smtClean="0"/>
              <a:t>2021/4/1</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C0A4F735-B7D7-4700-91DB-5BF72C237324}" type="slidenum">
              <a:rPr lang="zh-TW" altLang="en-US" smtClean="0"/>
              <a:t>‹#›</a:t>
            </a:fld>
            <a:endParaRPr lang="zh-TW" altLang="en-US"/>
          </a:p>
        </p:txBody>
      </p:sp>
    </p:spTree>
    <p:extLst>
      <p:ext uri="{BB962C8B-B14F-4D97-AF65-F5344CB8AC3E}">
        <p14:creationId xmlns:p14="http://schemas.microsoft.com/office/powerpoint/2010/main" val="2150598597"/>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1257300" y="2909102"/>
            <a:ext cx="4800600" cy="299639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6633864" y="2909102"/>
            <a:ext cx="4800600" cy="299639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E12371B8-82C8-4126-A94E-20C48A82ABAA}" type="datetimeFigureOut">
              <a:rPr lang="zh-TW" altLang="en-US" smtClean="0"/>
              <a:t>2021/4/1</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C0A4F735-B7D7-4700-91DB-5BF72C237324}" type="slidenum">
              <a:rPr lang="zh-TW" altLang="en-US" smtClean="0"/>
              <a:t>‹#›</a:t>
            </a:fld>
            <a:endParaRPr lang="zh-TW" altLang="en-US"/>
          </a:p>
        </p:txBody>
      </p:sp>
    </p:spTree>
    <p:extLst>
      <p:ext uri="{BB962C8B-B14F-4D97-AF65-F5344CB8AC3E}">
        <p14:creationId xmlns:p14="http://schemas.microsoft.com/office/powerpoint/2010/main" val="1698003583"/>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E12371B8-82C8-4126-A94E-20C48A82ABAA}" type="datetimeFigureOut">
              <a:rPr lang="zh-TW" altLang="en-US" smtClean="0"/>
              <a:t>2021/4/1</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C0A4F735-B7D7-4700-91DB-5BF72C237324}" type="slidenum">
              <a:rPr lang="zh-TW" altLang="en-US" smtClean="0"/>
              <a:t>‹#›</a:t>
            </a:fld>
            <a:endParaRPr lang="zh-TW" altLang="en-US"/>
          </a:p>
        </p:txBody>
      </p:sp>
    </p:spTree>
    <p:extLst>
      <p:ext uri="{BB962C8B-B14F-4D97-AF65-F5344CB8AC3E}">
        <p14:creationId xmlns:p14="http://schemas.microsoft.com/office/powerpoint/2010/main" val="466466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2371B8-82C8-4126-A94E-20C48A82ABAA}" type="datetimeFigureOut">
              <a:rPr lang="zh-TW" altLang="en-US" smtClean="0"/>
              <a:t>2021/4/1</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C0A4F735-B7D7-4700-91DB-5BF72C237324}" type="slidenum">
              <a:rPr lang="zh-TW" altLang="en-US" smtClean="0"/>
              <a:t>‹#›</a:t>
            </a:fld>
            <a:endParaRPr lang="zh-TW" altLang="en-US"/>
          </a:p>
        </p:txBody>
      </p:sp>
    </p:spTree>
    <p:extLst>
      <p:ext uri="{BB962C8B-B14F-4D97-AF65-F5344CB8AC3E}">
        <p14:creationId xmlns:p14="http://schemas.microsoft.com/office/powerpoint/2010/main" val="628900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zh-TW" altLang="en-US" smtClean="0"/>
              <a:t>按一下以編輯母片標題樣式</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Date Placeholder 4"/>
          <p:cNvSpPr>
            <a:spLocks noGrp="1"/>
          </p:cNvSpPr>
          <p:nvPr>
            <p:ph type="dt" sz="half" idx="10"/>
          </p:nvPr>
        </p:nvSpPr>
        <p:spPr>
          <a:xfrm>
            <a:off x="765051" y="6375679"/>
            <a:ext cx="1233355" cy="348462"/>
          </a:xfrm>
        </p:spPr>
        <p:txBody>
          <a:bodyPr/>
          <a:lstStyle/>
          <a:p>
            <a:fld id="{E12371B8-82C8-4126-A94E-20C48A82ABAA}" type="datetimeFigureOut">
              <a:rPr lang="zh-TW" altLang="en-US" smtClean="0"/>
              <a:t>2021/4/1</a:t>
            </a:fld>
            <a:endParaRPr lang="zh-TW" altLang="en-US"/>
          </a:p>
        </p:txBody>
      </p:sp>
      <p:sp>
        <p:nvSpPr>
          <p:cNvPr id="6" name="Footer Placeholder 5"/>
          <p:cNvSpPr>
            <a:spLocks noGrp="1"/>
          </p:cNvSpPr>
          <p:nvPr>
            <p:ph type="ftr" sz="quarter" idx="11"/>
          </p:nvPr>
        </p:nvSpPr>
        <p:spPr>
          <a:xfrm>
            <a:off x="2103620" y="6375679"/>
            <a:ext cx="3482179" cy="345796"/>
          </a:xfrm>
        </p:spPr>
        <p:txBody>
          <a:bodyPr/>
          <a:lstStyle/>
          <a:p>
            <a:endParaRPr lang="zh-TW" altLang="en-US"/>
          </a:p>
        </p:txBody>
      </p:sp>
      <p:sp>
        <p:nvSpPr>
          <p:cNvPr id="7" name="Slide Number Placeholder 6"/>
          <p:cNvSpPr>
            <a:spLocks noGrp="1"/>
          </p:cNvSpPr>
          <p:nvPr>
            <p:ph type="sldNum" sz="quarter" idx="12"/>
          </p:nvPr>
        </p:nvSpPr>
        <p:spPr>
          <a:xfrm>
            <a:off x="5691014" y="6375679"/>
            <a:ext cx="1232456" cy="345796"/>
          </a:xfrm>
        </p:spPr>
        <p:txBody>
          <a:bodyPr/>
          <a:lstStyle/>
          <a:p>
            <a:fld id="{C0A4F735-B7D7-4700-91DB-5BF72C237324}" type="slidenum">
              <a:rPr lang="zh-TW" altLang="en-US" smtClean="0"/>
              <a:t>‹#›</a:t>
            </a:fld>
            <a:endParaRPr lang="zh-TW" altLang="en-US"/>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96013165"/>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zh-TW" altLang="en-US" smtClean="0"/>
              <a:t>按一下以編輯母片標題樣式</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Date Placeholder 4"/>
          <p:cNvSpPr>
            <a:spLocks noGrp="1"/>
          </p:cNvSpPr>
          <p:nvPr>
            <p:ph type="dt" sz="half" idx="10"/>
          </p:nvPr>
        </p:nvSpPr>
        <p:spPr>
          <a:xfrm>
            <a:off x="765950" y="6375679"/>
            <a:ext cx="1232456" cy="348462"/>
          </a:xfrm>
        </p:spPr>
        <p:txBody>
          <a:bodyPr/>
          <a:lstStyle/>
          <a:p>
            <a:fld id="{E12371B8-82C8-4126-A94E-20C48A82ABAA}" type="datetimeFigureOut">
              <a:rPr lang="zh-TW" altLang="en-US" smtClean="0"/>
              <a:t>2021/4/1</a:t>
            </a:fld>
            <a:endParaRPr lang="zh-TW" altLang="en-US"/>
          </a:p>
        </p:txBody>
      </p:sp>
      <p:sp>
        <p:nvSpPr>
          <p:cNvPr id="6" name="Footer Placeholder 5"/>
          <p:cNvSpPr>
            <a:spLocks noGrp="1"/>
          </p:cNvSpPr>
          <p:nvPr>
            <p:ph type="ftr" sz="quarter" idx="11"/>
          </p:nvPr>
        </p:nvSpPr>
        <p:spPr>
          <a:xfrm>
            <a:off x="2103621" y="6375679"/>
            <a:ext cx="3482178" cy="345796"/>
          </a:xfrm>
        </p:spPr>
        <p:txBody>
          <a:bodyPr/>
          <a:lstStyle/>
          <a:p>
            <a:endParaRPr lang="zh-TW" altLang="en-US"/>
          </a:p>
        </p:txBody>
      </p:sp>
      <p:sp>
        <p:nvSpPr>
          <p:cNvPr id="7" name="Slide Number Placeholder 6"/>
          <p:cNvSpPr>
            <a:spLocks noGrp="1"/>
          </p:cNvSpPr>
          <p:nvPr>
            <p:ph type="sldNum" sz="quarter" idx="12"/>
          </p:nvPr>
        </p:nvSpPr>
        <p:spPr>
          <a:xfrm>
            <a:off x="5687568" y="6375679"/>
            <a:ext cx="1234440" cy="345796"/>
          </a:xfrm>
        </p:spPr>
        <p:txBody>
          <a:bodyPr/>
          <a:lstStyle/>
          <a:p>
            <a:fld id="{C0A4F735-B7D7-4700-91DB-5BF72C237324}" type="slidenum">
              <a:rPr lang="zh-TW" altLang="en-US" smtClean="0"/>
              <a:t>‹#›</a:t>
            </a:fld>
            <a:endParaRPr lang="zh-TW" altLang="en-US"/>
          </a:p>
        </p:txBody>
      </p:sp>
    </p:spTree>
    <p:extLst>
      <p:ext uri="{BB962C8B-B14F-4D97-AF65-F5344CB8AC3E}">
        <p14:creationId xmlns:p14="http://schemas.microsoft.com/office/powerpoint/2010/main" val="1183750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E12371B8-82C8-4126-A94E-20C48A82ABAA}" type="datetimeFigureOut">
              <a:rPr lang="zh-TW" altLang="en-US" smtClean="0"/>
              <a:t>2021/4/1</a:t>
            </a:fld>
            <a:endParaRPr lang="zh-TW" altLang="en-US"/>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zh-TW" altLang="en-US"/>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C0A4F735-B7D7-4700-91DB-5BF72C237324}" type="slidenum">
              <a:rPr lang="zh-TW" altLang="en-US" smtClean="0"/>
              <a:t>‹#›</a:t>
            </a:fld>
            <a:endParaRPr lang="zh-TW" altLang="en-US"/>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55718758"/>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DBC5A4F-C461-409A-BDE6-49EC338FCF0B}" type="datetimeFigureOut">
              <a:rPr lang="zh-TW" altLang="en-US" smtClean="0"/>
              <a:pPr/>
              <a:t>2021/4/1</a:t>
            </a:fld>
            <a:endParaRPr lang="zh-TW"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zh-TW"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C570017-DFED-412C-BBA7-8A3DB54797F0}" type="slidenum">
              <a:rPr lang="zh-TW" altLang="en-US" smtClean="0"/>
              <a:pPr/>
              <a:t>‹#›</a:t>
            </a:fld>
            <a:endParaRPr lang="zh-TW"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2994175"/>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標題 2"/>
          <p:cNvSpPr txBox="1">
            <a:spLocks/>
          </p:cNvSpPr>
          <p:nvPr/>
        </p:nvSpPr>
        <p:spPr>
          <a:xfrm>
            <a:off x="1142275" y="1517661"/>
            <a:ext cx="9921060" cy="252923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200"/>
              </a:spcBef>
              <a:buClr>
                <a:schemeClr val="accent1">
                  <a:lumMod val="75000"/>
                </a:schemeClr>
              </a:buClr>
              <a:buSzPct val="85000"/>
              <a:buFont typeface="Wingdings" pitchFamily="2" charset="2"/>
              <a:buNone/>
              <a:defRPr sz="2200" kern="1200">
                <a:solidFill>
                  <a:schemeClr val="tx1"/>
                </a:solidFill>
                <a:latin typeface="+mn-lt"/>
                <a:ea typeface="+mn-ea"/>
                <a:cs typeface="+mn-cs"/>
              </a:defRPr>
            </a:lvl1pPr>
            <a:lvl2pPr marL="4572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200" kern="1200">
                <a:solidFill>
                  <a:schemeClr val="tx1"/>
                </a:solidFill>
                <a:latin typeface="+mn-lt"/>
                <a:ea typeface="+mn-ea"/>
                <a:cs typeface="+mn-cs"/>
              </a:defRPr>
            </a:lvl2pPr>
            <a:lvl3pPr marL="9144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200" kern="1200">
                <a:solidFill>
                  <a:schemeClr val="tx1"/>
                </a:solidFill>
                <a:latin typeface="+mn-lt"/>
                <a:ea typeface="+mn-ea"/>
                <a:cs typeface="+mn-cs"/>
              </a:defRPr>
            </a:lvl3pPr>
            <a:lvl4pPr marL="13716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4pPr>
            <a:lvl5pPr marL="18288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5pPr>
            <a:lvl6pPr marL="22860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6pPr>
            <a:lvl7pPr marL="27432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7pPr>
            <a:lvl8pPr marL="32004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8pPr>
            <a:lvl9pPr marL="36576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9pPr>
          </a:lstStyle>
          <a:p>
            <a:r>
              <a:rPr lang="en-US" altLang="zh-TW" sz="4000" dirty="0">
                <a:latin typeface="Times New Roman" panose="02020603050405020304" pitchFamily="18" charset="0"/>
              </a:rPr>
              <a:t>The effects of changes in the traffic scene during overtaking</a:t>
            </a:r>
            <a:endParaRPr lang="zh-TW" altLang="en-US" sz="4000" dirty="0"/>
          </a:p>
        </p:txBody>
      </p:sp>
      <p:sp>
        <p:nvSpPr>
          <p:cNvPr id="8" name="副標題 2"/>
          <p:cNvSpPr txBox="1">
            <a:spLocks/>
          </p:cNvSpPr>
          <p:nvPr/>
        </p:nvSpPr>
        <p:spPr>
          <a:xfrm>
            <a:off x="1069847" y="4389120"/>
            <a:ext cx="8074153" cy="1405098"/>
          </a:xfrm>
          <a:prstGeom prst="rect">
            <a:avLst/>
          </a:prstGeom>
        </p:spPr>
        <p:txBody>
          <a:bodyPr vert="horz" lIns="91440" tIns="45720" rIns="91440" bIns="45720" rtlCol="0">
            <a:normAutofit fontScale="85000" lnSpcReduction="10000"/>
          </a:bodyPr>
          <a:lstStyle>
            <a:lvl1pPr marL="0" indent="0" algn="l" defTabSz="914400" rtl="0" eaLnBrk="1" latinLnBrk="0" hangingPunct="1">
              <a:lnSpc>
                <a:spcPct val="90000"/>
              </a:lnSpc>
              <a:spcBef>
                <a:spcPts val="1200"/>
              </a:spcBef>
              <a:buClr>
                <a:schemeClr val="accent1">
                  <a:lumMod val="75000"/>
                </a:schemeClr>
              </a:buClr>
              <a:buSzPct val="85000"/>
              <a:buFont typeface="Wingdings" pitchFamily="2" charset="2"/>
              <a:buNone/>
              <a:defRPr sz="2200" kern="1200">
                <a:solidFill>
                  <a:schemeClr val="tx1"/>
                </a:solidFill>
                <a:latin typeface="+mn-lt"/>
                <a:ea typeface="+mn-ea"/>
                <a:cs typeface="+mn-cs"/>
              </a:defRPr>
            </a:lvl1pPr>
            <a:lvl2pPr marL="4572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200" kern="1200">
                <a:solidFill>
                  <a:schemeClr val="tx1"/>
                </a:solidFill>
                <a:latin typeface="+mn-lt"/>
                <a:ea typeface="+mn-ea"/>
                <a:cs typeface="+mn-cs"/>
              </a:defRPr>
            </a:lvl2pPr>
            <a:lvl3pPr marL="9144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200" kern="1200">
                <a:solidFill>
                  <a:schemeClr val="tx1"/>
                </a:solidFill>
                <a:latin typeface="+mn-lt"/>
                <a:ea typeface="+mn-ea"/>
                <a:cs typeface="+mn-cs"/>
              </a:defRPr>
            </a:lvl3pPr>
            <a:lvl4pPr marL="13716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4pPr>
            <a:lvl5pPr marL="18288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5pPr>
            <a:lvl6pPr marL="22860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6pPr>
            <a:lvl7pPr marL="27432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7pPr>
            <a:lvl8pPr marL="32004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8pPr>
            <a:lvl9pPr marL="36576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9pPr>
          </a:lstStyle>
          <a:p>
            <a:pPr>
              <a:buClr>
                <a:srgbClr val="D34817">
                  <a:lumMod val="75000"/>
                </a:srgbClr>
              </a:buClr>
              <a:defRPr/>
            </a:pPr>
            <a:r>
              <a:rPr lang="zh-TW" altLang="en-US" dirty="0" smtClean="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rPr>
              <a:t>作者：</a:t>
            </a:r>
            <a:r>
              <a:rPr lang="en-US" altLang="zh-TW" dirty="0" err="1">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rPr>
              <a:t>Papakostopoulos</a:t>
            </a:r>
            <a:r>
              <a:rPr lang="en-US" altLang="zh-TW" dirty="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rPr>
              <a:t>, V., Nathanael, D., </a:t>
            </a:r>
            <a:r>
              <a:rPr lang="en-US" altLang="zh-TW" dirty="0" err="1">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rPr>
              <a:t>Portouli</a:t>
            </a:r>
            <a:r>
              <a:rPr lang="en-US" altLang="zh-TW" dirty="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rPr>
              <a:t>, E., &amp; </a:t>
            </a:r>
            <a:r>
              <a:rPr lang="en-US" altLang="zh-TW" dirty="0" err="1">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rPr>
              <a:t>Marmaras</a:t>
            </a:r>
            <a:r>
              <a:rPr lang="en-US" altLang="zh-TW" dirty="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rPr>
              <a:t>, N. (2015). </a:t>
            </a:r>
            <a:endParaRPr lang="en-US" altLang="zh-TW" dirty="0" smtClean="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endParaRPr>
          </a:p>
          <a:p>
            <a:pPr>
              <a:buClr>
                <a:srgbClr val="D34817">
                  <a:lumMod val="75000"/>
                </a:srgbClr>
              </a:buClr>
              <a:defRPr/>
            </a:pPr>
            <a:r>
              <a:rPr lang="zh-TW" altLang="en-US" dirty="0" smtClean="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rPr>
              <a:t>期刊：</a:t>
            </a:r>
            <a:r>
              <a:rPr lang="en-US" altLang="zh-TW" i="1" dirty="0" smtClean="0">
                <a:solidFill>
                  <a:srgbClr val="222222"/>
                </a:solidFill>
                <a:latin typeface="Times New Roman" panose="02020603050405020304" pitchFamily="18" charset="0"/>
                <a:cs typeface="Times New Roman" panose="02020603050405020304" pitchFamily="18" charset="0"/>
              </a:rPr>
              <a:t>Accident Analysis &amp; Prevention</a:t>
            </a:r>
            <a:r>
              <a:rPr lang="en-US" altLang="zh-TW" dirty="0" smtClean="0">
                <a:solidFill>
                  <a:srgbClr val="222222"/>
                </a:solidFill>
                <a:latin typeface="Times New Roman" panose="02020603050405020304" pitchFamily="18" charset="0"/>
                <a:cs typeface="Times New Roman" panose="02020603050405020304" pitchFamily="18" charset="0"/>
              </a:rPr>
              <a:t>, </a:t>
            </a:r>
            <a:r>
              <a:rPr lang="en-US" altLang="zh-TW" i="1" dirty="0" smtClean="0">
                <a:solidFill>
                  <a:srgbClr val="222222"/>
                </a:solidFill>
                <a:latin typeface="Times New Roman" panose="02020603050405020304" pitchFamily="18" charset="0"/>
                <a:cs typeface="Times New Roman" panose="02020603050405020304" pitchFamily="18" charset="0"/>
              </a:rPr>
              <a:t>79</a:t>
            </a:r>
            <a:r>
              <a:rPr lang="en-US" altLang="zh-TW" dirty="0" smtClean="0">
                <a:solidFill>
                  <a:srgbClr val="222222"/>
                </a:solidFill>
                <a:latin typeface="Times New Roman" panose="02020603050405020304" pitchFamily="18" charset="0"/>
                <a:cs typeface="Times New Roman" panose="02020603050405020304" pitchFamily="18" charset="0"/>
              </a:rPr>
              <a:t>, 126-132</a:t>
            </a:r>
            <a:r>
              <a:rPr lang="en-US" altLang="zh-TW" dirty="0" smtClean="0">
                <a:solidFill>
                  <a:srgbClr val="222222"/>
                </a:solidFill>
                <a:latin typeface="Arial" panose="020B0604020202020204" pitchFamily="34" charset="0"/>
              </a:rPr>
              <a:t>.</a:t>
            </a:r>
            <a:endParaRPr lang="en-US" altLang="zh-TW" dirty="0" smtClean="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endParaRPr>
          </a:p>
          <a:p>
            <a:pPr>
              <a:buClr>
                <a:srgbClr val="D34817">
                  <a:lumMod val="75000"/>
                </a:srgbClr>
              </a:buClr>
              <a:defRPr/>
            </a:pPr>
            <a:r>
              <a:rPr lang="zh-TW" altLang="en-US" dirty="0" smtClean="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rPr>
              <a:t>關鍵字：</a:t>
            </a:r>
            <a:r>
              <a:rPr lang="en-US" altLang="zh-TW" dirty="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rPr>
              <a:t>New </a:t>
            </a:r>
            <a:r>
              <a:rPr lang="en-US" altLang="zh-TW" dirty="0" smtClean="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rPr>
              <a:t>oncoming, Overtaking, </a:t>
            </a:r>
            <a:r>
              <a:rPr lang="en-US" altLang="zh-TW" dirty="0" err="1" smtClean="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rPr>
              <a:t>marginsVehicles</a:t>
            </a:r>
            <a:r>
              <a:rPr lang="en-US" altLang="zh-TW" dirty="0" smtClean="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rPr>
              <a:t>’ interaction, Video </a:t>
            </a:r>
            <a:r>
              <a:rPr lang="en-US" altLang="zh-TW" dirty="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rPr>
              <a:t>data </a:t>
            </a:r>
            <a:r>
              <a:rPr lang="en-US" altLang="zh-TW" dirty="0" smtClean="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rPr>
              <a:t>analysis, Two-lane </a:t>
            </a:r>
            <a:r>
              <a:rPr lang="en-US" altLang="zh-TW" dirty="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rPr>
              <a:t>road</a:t>
            </a:r>
            <a:endParaRPr lang="zh-TW" altLang="en-US" dirty="0" smtClean="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endParaRPr>
          </a:p>
          <a:p>
            <a:pPr>
              <a:buClr>
                <a:srgbClr val="D34817">
                  <a:lumMod val="75000"/>
                </a:srgbClr>
              </a:buClr>
              <a:defRPr/>
            </a:pPr>
            <a:endParaRPr lang="zh-TW" altLang="en-US" dirty="0">
              <a:solidFill>
                <a:sysClr val="windowText" lastClr="000000"/>
              </a:solidFill>
              <a:latin typeface="Rockwell" panose="02060603020205020403"/>
              <a:ea typeface="標楷體" panose="03000509000000000000" pitchFamily="65" charset="-120"/>
            </a:endParaRPr>
          </a:p>
        </p:txBody>
      </p:sp>
    </p:spTree>
    <p:extLst>
      <p:ext uri="{BB962C8B-B14F-4D97-AF65-F5344CB8AC3E}">
        <p14:creationId xmlns:p14="http://schemas.microsoft.com/office/powerpoint/2010/main" val="3065445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373109" y="898711"/>
            <a:ext cx="10269647" cy="3416320"/>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zh-TW" sz="2400" dirty="0" smtClean="0"/>
              <a:t>指示駕駛</a:t>
            </a:r>
            <a:r>
              <a:rPr lang="zh-TW" altLang="zh-TW" sz="2400" dirty="0"/>
              <a:t>以極限速度正常行駛，並保持穩定的車道位置，並且右前輪靠近右邊緣線。這些指示旨在促進其他駕駛員由於道路特性而超車的嘗試</a:t>
            </a:r>
            <a:r>
              <a:rPr lang="zh-TW" altLang="zh-TW" sz="2400" dirty="0" smtClean="0"/>
              <a:t>。</a:t>
            </a:r>
            <a:endParaRPr lang="en-US" altLang="zh-TW" sz="2400" dirty="0" smtClean="0"/>
          </a:p>
          <a:p>
            <a:pPr marL="342900" indent="-342900">
              <a:lnSpc>
                <a:spcPct val="150000"/>
              </a:lnSpc>
              <a:buFont typeface="Arial" panose="020B0604020202020204" pitchFamily="34" charset="0"/>
              <a:buChar char="•"/>
            </a:pPr>
            <a:r>
              <a:rPr lang="zh-TW" altLang="zh-TW" sz="2400" dirty="0"/>
              <a:t>使用每個攝影機的內部時鐘對影像記錄進行同步，然後將其合併為一個單獨的影像剪輯。對於每個超車情況，透過確定五個感興趣的時間點（</a:t>
            </a:r>
            <a:r>
              <a:rPr lang="en-US" altLang="zh-TW" sz="2400" dirty="0"/>
              <a:t>t0</a:t>
            </a:r>
            <a:r>
              <a:rPr lang="zh-TW" altLang="zh-TW" sz="2400" dirty="0"/>
              <a:t>–</a:t>
            </a:r>
            <a:r>
              <a:rPr lang="en-US" altLang="zh-TW" sz="2400" dirty="0"/>
              <a:t>t4</a:t>
            </a:r>
            <a:r>
              <a:rPr lang="zh-TW" altLang="zh-TW" sz="2400" dirty="0"/>
              <a:t>）來創建時間線圖，</a:t>
            </a:r>
            <a:r>
              <a:rPr lang="zh-TW" altLang="zh-TW" sz="2400" dirty="0" smtClean="0"/>
              <a:t>如</a:t>
            </a:r>
            <a:r>
              <a:rPr lang="zh-TW" altLang="en-US" sz="2400" dirty="0" smtClean="0"/>
              <a:t>下</a:t>
            </a:r>
            <a:r>
              <a:rPr lang="zh-TW" altLang="en-US" sz="2400" dirty="0"/>
              <a:t>圖</a:t>
            </a:r>
            <a:r>
              <a:rPr lang="zh-TW" altLang="zh-TW" sz="2400" dirty="0" smtClean="0"/>
              <a:t>所示</a:t>
            </a:r>
            <a:r>
              <a:rPr lang="zh-TW" altLang="zh-TW" sz="2400" dirty="0"/>
              <a:t>。</a:t>
            </a:r>
          </a:p>
          <a:p>
            <a:pPr marL="342900" indent="-342900">
              <a:lnSpc>
                <a:spcPct val="150000"/>
              </a:lnSpc>
              <a:buFont typeface="Arial" panose="020B0604020202020204" pitchFamily="34" charset="0"/>
              <a:buChar char="•"/>
            </a:pPr>
            <a:endParaRPr lang="zh-TW" altLang="en-US" sz="2400" dirty="0"/>
          </a:p>
        </p:txBody>
      </p:sp>
      <p:sp>
        <p:nvSpPr>
          <p:cNvPr id="3" name="文字方塊 2"/>
          <p:cNvSpPr txBox="1"/>
          <p:nvPr/>
        </p:nvSpPr>
        <p:spPr>
          <a:xfrm>
            <a:off x="1176950" y="226337"/>
            <a:ext cx="5147563" cy="461665"/>
          </a:xfrm>
          <a:prstGeom prst="rect">
            <a:avLst/>
          </a:prstGeom>
          <a:noFill/>
        </p:spPr>
        <p:txBody>
          <a:bodyPr wrap="none" rtlCol="0">
            <a:spAutoFit/>
          </a:bodyPr>
          <a:lstStyle/>
          <a:p>
            <a:r>
              <a:rPr lang="en-US" altLang="zh-TW" sz="2400" dirty="0"/>
              <a:t>Material and </a:t>
            </a:r>
            <a:r>
              <a:rPr lang="en-US" altLang="zh-TW" sz="2400" dirty="0" smtClean="0"/>
              <a:t>methods-</a:t>
            </a:r>
            <a:r>
              <a:rPr lang="zh-TW" altLang="en-US" sz="2400" dirty="0" smtClean="0"/>
              <a:t>數據收集與處理</a:t>
            </a:r>
            <a:endParaRPr lang="zh-TW" altLang="en-US" sz="2400" dirty="0"/>
          </a:p>
        </p:txBody>
      </p:sp>
      <p:pic>
        <p:nvPicPr>
          <p:cNvPr id="4" name="圖片 3"/>
          <p:cNvPicPr/>
          <p:nvPr/>
        </p:nvPicPr>
        <p:blipFill rotWithShape="1">
          <a:blip r:embed="rId3">
            <a:extLst>
              <a:ext uri="{28A0092B-C50C-407E-A947-70E740481C1C}">
                <a14:useLocalDpi xmlns:a14="http://schemas.microsoft.com/office/drawing/2010/main" val="0"/>
              </a:ext>
            </a:extLst>
          </a:blip>
          <a:srcRect r="-86" b="66850"/>
          <a:stretch/>
        </p:blipFill>
        <p:spPr>
          <a:xfrm>
            <a:off x="2227820" y="3938257"/>
            <a:ext cx="8193385" cy="2652666"/>
          </a:xfrm>
          <a:prstGeom prst="rect">
            <a:avLst/>
          </a:prstGeom>
        </p:spPr>
      </p:pic>
      <p:sp>
        <p:nvSpPr>
          <p:cNvPr id="5" name="橢圓 4"/>
          <p:cNvSpPr/>
          <p:nvPr/>
        </p:nvSpPr>
        <p:spPr>
          <a:xfrm>
            <a:off x="5558828" y="5205743"/>
            <a:ext cx="135802" cy="16296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 name="橢圓 5"/>
          <p:cNvSpPr/>
          <p:nvPr/>
        </p:nvSpPr>
        <p:spPr>
          <a:xfrm>
            <a:off x="6598469" y="5255537"/>
            <a:ext cx="135802" cy="16296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22170468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373109" y="898711"/>
            <a:ext cx="10269647" cy="5632311"/>
          </a:xfrm>
          <a:prstGeom prst="rect">
            <a:avLst/>
          </a:prstGeom>
        </p:spPr>
        <p:txBody>
          <a:bodyPr wrap="square">
            <a:spAutoFit/>
          </a:bodyPr>
          <a:lstStyle/>
          <a:p>
            <a:pPr>
              <a:lnSpc>
                <a:spcPct val="150000"/>
              </a:lnSpc>
            </a:pPr>
            <a:r>
              <a:rPr lang="en-US" altLang="zh-TW" sz="2400" dirty="0"/>
              <a:t>T0</a:t>
            </a:r>
            <a:r>
              <a:rPr lang="zh-TW" altLang="zh-TW" sz="2400" dirty="0"/>
              <a:t>：觀察者可以通過多種可能的線索來確定後續駕駛意圖超車的那一刻，例如：使用方向燈，前大燈</a:t>
            </a:r>
            <a:r>
              <a:rPr lang="zh-TW" altLang="zh-TW" sz="2400" dirty="0" smtClean="0"/>
              <a:t>閃爍朝中心線</a:t>
            </a:r>
            <a:r>
              <a:rPr lang="zh-TW" altLang="en-US" sz="2400" dirty="0"/>
              <a:t>移</a:t>
            </a:r>
            <a:r>
              <a:rPr lang="zh-TW" altLang="en-US" sz="2400" dirty="0" smtClean="0"/>
              <a:t>動</a:t>
            </a:r>
            <a:endParaRPr lang="zh-TW" altLang="zh-TW" sz="2400" dirty="0"/>
          </a:p>
          <a:p>
            <a:pPr>
              <a:lnSpc>
                <a:spcPct val="150000"/>
              </a:lnSpc>
            </a:pPr>
            <a:r>
              <a:rPr lang="en-US" altLang="zh-TW" sz="2400" dirty="0"/>
              <a:t>T1</a:t>
            </a:r>
            <a:r>
              <a:rPr lang="zh-TW" altLang="zh-TW" sz="2400" dirty="0"/>
              <a:t>：超車動作開始的時刻，這是由超車</a:t>
            </a:r>
            <a:r>
              <a:rPr lang="zh-TW" altLang="zh-TW" sz="2400" dirty="0" smtClean="0"/>
              <a:t>車輛</a:t>
            </a:r>
            <a:r>
              <a:rPr lang="zh-TW" altLang="en-US" sz="2400" dirty="0" smtClean="0"/>
              <a:t>明顯向左偏移的時刻</a:t>
            </a:r>
            <a:endParaRPr lang="zh-TW" altLang="zh-TW" sz="2400" dirty="0"/>
          </a:p>
          <a:p>
            <a:pPr>
              <a:lnSpc>
                <a:spcPct val="150000"/>
              </a:lnSpc>
            </a:pPr>
            <a:r>
              <a:rPr lang="en-US" altLang="zh-TW" sz="2400" dirty="0"/>
              <a:t>T2</a:t>
            </a:r>
            <a:r>
              <a:rPr lang="zh-TW" altLang="zh-TW" sz="2400" dirty="0"/>
              <a:t>：超車車輛的右側開始從</a:t>
            </a:r>
            <a:r>
              <a:rPr lang="zh-TW" altLang="zh-TW" sz="2400" dirty="0" smtClean="0"/>
              <a:t>後</a:t>
            </a:r>
            <a:r>
              <a:rPr lang="zh-TW" altLang="en-US" sz="2400" dirty="0" smtClean="0"/>
              <a:t>方</a:t>
            </a:r>
            <a:r>
              <a:rPr lang="zh-TW" altLang="zh-TW" sz="2400" dirty="0" smtClean="0"/>
              <a:t>攝</a:t>
            </a:r>
            <a:r>
              <a:rPr lang="zh-TW" altLang="en-US" sz="2400" dirty="0" smtClean="0"/>
              <a:t>影機</a:t>
            </a:r>
            <a:r>
              <a:rPr lang="zh-TW" altLang="zh-TW" sz="2400" dirty="0" smtClean="0"/>
              <a:t>的</a:t>
            </a:r>
            <a:r>
              <a:rPr lang="zh-TW" altLang="zh-TW" sz="2400" dirty="0"/>
              <a:t>視野離開的那一刻</a:t>
            </a:r>
          </a:p>
          <a:p>
            <a:pPr>
              <a:lnSpc>
                <a:spcPct val="150000"/>
              </a:lnSpc>
            </a:pPr>
            <a:r>
              <a:rPr lang="en-US" altLang="zh-TW" sz="2400" dirty="0"/>
              <a:t>T3</a:t>
            </a:r>
            <a:r>
              <a:rPr lang="zh-TW" altLang="zh-TW" sz="2400" dirty="0"/>
              <a:t>：超車車輛的右後方開始</a:t>
            </a:r>
            <a:r>
              <a:rPr lang="zh-TW" altLang="zh-TW" sz="2400" dirty="0" smtClean="0"/>
              <a:t>進入</a:t>
            </a:r>
            <a:r>
              <a:rPr lang="zh-TW" altLang="en-US" sz="2400" dirty="0" smtClean="0"/>
              <a:t>方</a:t>
            </a:r>
            <a:r>
              <a:rPr lang="zh-TW" altLang="zh-TW" sz="2400" dirty="0" smtClean="0"/>
              <a:t>置攝</a:t>
            </a:r>
            <a:r>
              <a:rPr lang="zh-TW" altLang="en-US" sz="2400" dirty="0" smtClean="0"/>
              <a:t>影機</a:t>
            </a:r>
            <a:r>
              <a:rPr lang="zh-TW" altLang="zh-TW" sz="2400" dirty="0" smtClean="0"/>
              <a:t>視野</a:t>
            </a:r>
            <a:r>
              <a:rPr lang="zh-TW" altLang="zh-TW" sz="2400" dirty="0"/>
              <a:t>的那一刻</a:t>
            </a:r>
          </a:p>
          <a:p>
            <a:pPr>
              <a:lnSpc>
                <a:spcPct val="150000"/>
              </a:lnSpc>
            </a:pPr>
            <a:r>
              <a:rPr lang="en-US" altLang="zh-TW" sz="2400" dirty="0"/>
              <a:t>T4</a:t>
            </a:r>
            <a:r>
              <a:rPr lang="zh-TW" altLang="zh-TW" sz="2400" dirty="0"/>
              <a:t>：前置攝像頭完全可見超車的那</a:t>
            </a:r>
            <a:r>
              <a:rPr lang="zh-TW" altLang="zh-TW" sz="2400" dirty="0" smtClean="0"/>
              <a:t>一刻</a:t>
            </a:r>
            <a:endParaRPr lang="en-US" altLang="zh-TW" sz="2400" dirty="0" smtClean="0"/>
          </a:p>
          <a:p>
            <a:pPr marL="342900" indent="-342900">
              <a:lnSpc>
                <a:spcPct val="150000"/>
              </a:lnSpc>
              <a:buFont typeface="Arial" panose="020B0604020202020204" pitchFamily="34" charset="0"/>
              <a:buChar char="•"/>
            </a:pPr>
            <a:r>
              <a:rPr lang="zh-TW" altLang="zh-TW" sz="2400" dirty="0" smtClean="0"/>
              <a:t>通過使用兩種方法來計算每個時間點</a:t>
            </a:r>
            <a:r>
              <a:rPr lang="zh-TW" altLang="en-US" sz="2400" dirty="0" smtClean="0"/>
              <a:t>超車者</a:t>
            </a:r>
            <a:r>
              <a:rPr lang="zh-TW" altLang="zh-TW" sz="2400" dirty="0" smtClean="0"/>
              <a:t>與其他車輛之間的</a:t>
            </a:r>
            <a:r>
              <a:rPr lang="zh-TW" altLang="zh-TW" sz="2400" b="1" dirty="0" smtClean="0"/>
              <a:t>縱向距離</a:t>
            </a:r>
            <a:r>
              <a:rPr lang="zh-TW" altLang="zh-TW" sz="2400" dirty="0" smtClean="0"/>
              <a:t>：（</a:t>
            </a:r>
            <a:r>
              <a:rPr lang="en-US" altLang="zh-TW" sz="2400" dirty="0" err="1" smtClean="0"/>
              <a:t>i</a:t>
            </a:r>
            <a:r>
              <a:rPr lang="zh-TW" altLang="zh-TW" sz="2400" dirty="0" smtClean="0"/>
              <a:t>）用於短距離計算（≦</a:t>
            </a:r>
            <a:r>
              <a:rPr lang="en-US" altLang="zh-TW" sz="2400" dirty="0" smtClean="0"/>
              <a:t>75 m</a:t>
            </a:r>
            <a:r>
              <a:rPr lang="zh-TW" altLang="zh-TW" sz="2400" dirty="0" smtClean="0"/>
              <a:t>）的基於影像的方法，以及（</a:t>
            </a:r>
            <a:r>
              <a:rPr lang="en-US" altLang="zh-TW" sz="2400" dirty="0" smtClean="0"/>
              <a:t>ii</a:t>
            </a:r>
            <a:r>
              <a:rPr lang="zh-TW" altLang="zh-TW" sz="2400" dirty="0" smtClean="0"/>
              <a:t>）用於短距離計算的基於時間的方法長距離計算（</a:t>
            </a:r>
            <a:r>
              <a:rPr lang="en-US" altLang="zh-TW" sz="2400" dirty="0" smtClean="0"/>
              <a:t>&gt; 75 m</a:t>
            </a:r>
            <a:r>
              <a:rPr lang="zh-TW" altLang="zh-TW" sz="2400" dirty="0" smtClean="0"/>
              <a:t>，</a:t>
            </a:r>
            <a:r>
              <a:rPr lang="en-US" altLang="zh-TW" sz="2400" dirty="0" smtClean="0"/>
              <a:t>≤900m</a:t>
            </a:r>
            <a:r>
              <a:rPr lang="zh-TW" altLang="zh-TW" sz="2400" dirty="0" smtClean="0"/>
              <a:t>）。</a:t>
            </a:r>
          </a:p>
          <a:p>
            <a:pPr marL="342900" indent="-342900">
              <a:lnSpc>
                <a:spcPct val="150000"/>
              </a:lnSpc>
              <a:buFont typeface="Arial" panose="020B0604020202020204" pitchFamily="34" charset="0"/>
              <a:buChar char="•"/>
            </a:pPr>
            <a:endParaRPr lang="zh-TW" altLang="zh-TW" sz="2400" dirty="0"/>
          </a:p>
        </p:txBody>
      </p:sp>
      <p:sp>
        <p:nvSpPr>
          <p:cNvPr id="3" name="文字方塊 2"/>
          <p:cNvSpPr txBox="1"/>
          <p:nvPr/>
        </p:nvSpPr>
        <p:spPr>
          <a:xfrm>
            <a:off x="1176950" y="226337"/>
            <a:ext cx="5147563" cy="461665"/>
          </a:xfrm>
          <a:prstGeom prst="rect">
            <a:avLst/>
          </a:prstGeom>
          <a:noFill/>
        </p:spPr>
        <p:txBody>
          <a:bodyPr wrap="none" rtlCol="0">
            <a:spAutoFit/>
          </a:bodyPr>
          <a:lstStyle/>
          <a:p>
            <a:r>
              <a:rPr lang="en-US" altLang="zh-TW" sz="2400" dirty="0"/>
              <a:t>Material and </a:t>
            </a:r>
            <a:r>
              <a:rPr lang="en-US" altLang="zh-TW" sz="2400" dirty="0" smtClean="0"/>
              <a:t>methods-</a:t>
            </a:r>
            <a:r>
              <a:rPr lang="zh-TW" altLang="en-US" sz="2400" dirty="0" smtClean="0"/>
              <a:t>數據收集與處理</a:t>
            </a:r>
            <a:endParaRPr lang="zh-TW" altLang="en-US" sz="2400" dirty="0"/>
          </a:p>
        </p:txBody>
      </p:sp>
    </p:spTree>
    <p:extLst>
      <p:ext uri="{BB962C8B-B14F-4D97-AF65-F5344CB8AC3E}">
        <p14:creationId xmlns:p14="http://schemas.microsoft.com/office/powerpoint/2010/main" val="17875234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373109" y="898711"/>
            <a:ext cx="10269647" cy="2308324"/>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zh-TW" sz="2400" dirty="0"/>
              <a:t>分析了</a:t>
            </a:r>
            <a:r>
              <a:rPr lang="en-US" altLang="zh-TW" sz="2400" dirty="0"/>
              <a:t>45</a:t>
            </a:r>
            <a:r>
              <a:rPr lang="zh-TW" altLang="zh-TW" sz="2400" dirty="0"/>
              <a:t>起超車案例</a:t>
            </a:r>
            <a:r>
              <a:rPr lang="zh-TW" altLang="zh-TW" sz="2400" dirty="0" smtClean="0"/>
              <a:t>，</a:t>
            </a:r>
            <a:r>
              <a:rPr lang="zh-TW" altLang="en-US" sz="2400" dirty="0" smtClean="0"/>
              <a:t>可將案例分為三組：</a:t>
            </a:r>
            <a:r>
              <a:rPr lang="en-US" altLang="zh-TW" sz="2400" dirty="0" smtClean="0"/>
              <a:t>(</a:t>
            </a:r>
            <a:r>
              <a:rPr lang="en-US" altLang="zh-TW" sz="2400" dirty="0" err="1" smtClean="0"/>
              <a:t>i</a:t>
            </a:r>
            <a:r>
              <a:rPr lang="en-US" altLang="zh-TW" sz="2400" dirty="0"/>
              <a:t>)</a:t>
            </a:r>
            <a:r>
              <a:rPr lang="zh-TW" altLang="zh-TW" sz="2400" dirty="0"/>
              <a:t>無來車</a:t>
            </a:r>
            <a:r>
              <a:rPr lang="en-US" altLang="zh-TW" sz="2400" dirty="0"/>
              <a:t>(no-oncoming)</a:t>
            </a:r>
            <a:r>
              <a:rPr lang="zh-TW" altLang="zh-TW" sz="2400" dirty="0"/>
              <a:t>、</a:t>
            </a:r>
            <a:r>
              <a:rPr lang="en-US" altLang="zh-TW" sz="2400" dirty="0"/>
              <a:t>(ii)</a:t>
            </a:r>
            <a:r>
              <a:rPr lang="zh-TW" altLang="zh-TW" sz="2400" dirty="0"/>
              <a:t>有來車</a:t>
            </a:r>
            <a:r>
              <a:rPr lang="en-US" altLang="zh-TW" sz="2400" dirty="0"/>
              <a:t>(oncoming)</a:t>
            </a:r>
            <a:r>
              <a:rPr lang="zh-TW" altLang="zh-TW" sz="2400" dirty="0"/>
              <a:t>和</a:t>
            </a:r>
            <a:r>
              <a:rPr lang="en-US" altLang="zh-TW" sz="2400" dirty="0"/>
              <a:t>(iii)</a:t>
            </a:r>
            <a:r>
              <a:rPr lang="zh-TW" altLang="zh-TW" sz="2400" dirty="0"/>
              <a:t>有新來車</a:t>
            </a:r>
            <a:r>
              <a:rPr lang="en-US" altLang="zh-TW" sz="2400" dirty="0"/>
              <a:t>(new-oncoming</a:t>
            </a:r>
            <a:r>
              <a:rPr lang="en-US" altLang="zh-TW" sz="2400" dirty="0" smtClean="0"/>
              <a:t>)</a:t>
            </a:r>
            <a:r>
              <a:rPr lang="zh-TW" altLang="en-US" sz="2400" dirty="0" smtClean="0"/>
              <a:t>，</a:t>
            </a:r>
            <a:r>
              <a:rPr lang="zh-TW" altLang="zh-TW" sz="2400" dirty="0"/>
              <a:t>前兩組代表在超車過程中沒有觀察到與</a:t>
            </a:r>
            <a:r>
              <a:rPr lang="en-US" altLang="zh-TW" sz="2400" dirty="0"/>
              <a:t>t1</a:t>
            </a:r>
            <a:r>
              <a:rPr lang="zh-TW" altLang="zh-TW" sz="2400" dirty="0"/>
              <a:t>相反方向的</a:t>
            </a:r>
            <a:r>
              <a:rPr lang="zh-TW" altLang="zh-TW" sz="2400" dirty="0" smtClean="0"/>
              <a:t>變化情況</a:t>
            </a:r>
            <a:r>
              <a:rPr lang="zh-TW" altLang="zh-TW" sz="2400" dirty="0"/>
              <a:t>，後一組代表在超車過程中發生與</a:t>
            </a:r>
            <a:r>
              <a:rPr lang="en-US" altLang="zh-TW" sz="2400" dirty="0"/>
              <a:t>t1</a:t>
            </a:r>
            <a:r>
              <a:rPr lang="zh-TW" altLang="zh-TW" sz="2400" dirty="0"/>
              <a:t>相反方向的</a:t>
            </a:r>
            <a:r>
              <a:rPr lang="zh-TW" altLang="zh-TW" sz="2400" dirty="0" smtClean="0"/>
              <a:t>變化情況</a:t>
            </a:r>
            <a:r>
              <a:rPr lang="zh-TW" altLang="zh-TW" sz="2400" dirty="0"/>
              <a:t>。</a:t>
            </a:r>
            <a:endParaRPr lang="zh-TW" altLang="en-US" sz="2400" dirty="0"/>
          </a:p>
        </p:txBody>
      </p:sp>
      <p:sp>
        <p:nvSpPr>
          <p:cNvPr id="3" name="文字方塊 2"/>
          <p:cNvSpPr txBox="1"/>
          <p:nvPr/>
        </p:nvSpPr>
        <p:spPr>
          <a:xfrm>
            <a:off x="1176950" y="226337"/>
            <a:ext cx="1079142" cy="461665"/>
          </a:xfrm>
          <a:prstGeom prst="rect">
            <a:avLst/>
          </a:prstGeom>
          <a:noFill/>
        </p:spPr>
        <p:txBody>
          <a:bodyPr wrap="none" rtlCol="0">
            <a:spAutoFit/>
          </a:bodyPr>
          <a:lstStyle/>
          <a:p>
            <a:r>
              <a:rPr lang="en-US" altLang="zh-TW" sz="2400" dirty="0"/>
              <a:t>Results</a:t>
            </a:r>
            <a:endParaRPr lang="zh-TW" altLang="en-US" sz="2400" dirty="0"/>
          </a:p>
        </p:txBody>
      </p:sp>
      <p:pic>
        <p:nvPicPr>
          <p:cNvPr id="4" name="圖片 3"/>
          <p:cNvPicPr/>
          <p:nvPr/>
        </p:nvPicPr>
        <p:blipFill>
          <a:blip r:embed="rId2">
            <a:extLst>
              <a:ext uri="{28A0092B-C50C-407E-A947-70E740481C1C}">
                <a14:useLocalDpi xmlns:a14="http://schemas.microsoft.com/office/drawing/2010/main" val="0"/>
              </a:ext>
            </a:extLst>
          </a:blip>
          <a:stretch>
            <a:fillRect/>
          </a:stretch>
        </p:blipFill>
        <p:spPr>
          <a:xfrm>
            <a:off x="1729212" y="3125554"/>
            <a:ext cx="9316015" cy="3732446"/>
          </a:xfrm>
          <a:prstGeom prst="rect">
            <a:avLst/>
          </a:prstGeom>
        </p:spPr>
      </p:pic>
      <p:sp>
        <p:nvSpPr>
          <p:cNvPr id="5" name="矩形 4"/>
          <p:cNvSpPr/>
          <p:nvPr/>
        </p:nvSpPr>
        <p:spPr>
          <a:xfrm>
            <a:off x="6147303" y="4318503"/>
            <a:ext cx="534154" cy="289711"/>
          </a:xfrm>
          <a:prstGeom prst="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 name="矩形 5"/>
          <p:cNvSpPr/>
          <p:nvPr/>
        </p:nvSpPr>
        <p:spPr>
          <a:xfrm>
            <a:off x="7386118" y="4318502"/>
            <a:ext cx="534154" cy="289711"/>
          </a:xfrm>
          <a:prstGeom prst="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矩形 7"/>
          <p:cNvSpPr/>
          <p:nvPr/>
        </p:nvSpPr>
        <p:spPr>
          <a:xfrm>
            <a:off x="8807513" y="5981322"/>
            <a:ext cx="534154" cy="289711"/>
          </a:xfrm>
          <a:prstGeom prst="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矩形 8"/>
          <p:cNvSpPr/>
          <p:nvPr/>
        </p:nvSpPr>
        <p:spPr>
          <a:xfrm>
            <a:off x="4722891" y="5981323"/>
            <a:ext cx="534154" cy="289711"/>
          </a:xfrm>
          <a:prstGeom prst="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21617616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373109" y="898711"/>
            <a:ext cx="10269647" cy="2862322"/>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zh-TW" sz="2400" dirty="0" smtClean="0"/>
              <a:t>對樣本</a:t>
            </a:r>
            <a:r>
              <a:rPr lang="zh-TW" altLang="zh-TW" sz="2400" dirty="0"/>
              <a:t>進行單因子變異數</a:t>
            </a:r>
            <a:r>
              <a:rPr lang="zh-TW" altLang="zh-TW" sz="2400" dirty="0" smtClean="0"/>
              <a:t>分析，</a:t>
            </a:r>
            <a:r>
              <a:rPr lang="zh-TW" altLang="zh-TW" sz="2400" dirty="0"/>
              <a:t>以</a:t>
            </a:r>
            <a:r>
              <a:rPr lang="en-US" altLang="zh-TW" sz="2400" dirty="0"/>
              <a:t>t1</a:t>
            </a:r>
            <a:r>
              <a:rPr lang="zh-TW" altLang="zh-TW" sz="2400" dirty="0"/>
              <a:t>時的相對交通狀況</a:t>
            </a:r>
            <a:r>
              <a:rPr lang="zh-TW" altLang="zh-TW" sz="2400" dirty="0" smtClean="0"/>
              <a:t>為</a:t>
            </a:r>
            <a:r>
              <a:rPr lang="zh-TW" altLang="en-US" sz="2400" dirty="0"/>
              <a:t>參數</a:t>
            </a:r>
            <a:r>
              <a:rPr lang="zh-TW" altLang="zh-TW" sz="2400" dirty="0" smtClean="0"/>
              <a:t>，</a:t>
            </a:r>
            <a:r>
              <a:rPr lang="zh-TW" altLang="zh-TW" sz="2400" dirty="0"/>
              <a:t>分析了「無來車」和「有來車」兩種情况</a:t>
            </a:r>
            <a:endParaRPr lang="en-US" altLang="zh-TW" sz="2400" dirty="0" smtClean="0"/>
          </a:p>
          <a:p>
            <a:pPr marL="342900" indent="-342900">
              <a:lnSpc>
                <a:spcPct val="150000"/>
              </a:lnSpc>
              <a:buFont typeface="Arial" panose="020B0604020202020204" pitchFamily="34" charset="0"/>
              <a:buChar char="•"/>
            </a:pPr>
            <a:r>
              <a:rPr lang="zh-TW" altLang="zh-TW" sz="2400" dirty="0" smtClean="0"/>
              <a:t>在</a:t>
            </a:r>
            <a:r>
              <a:rPr lang="en-US" altLang="zh-TW" sz="2400" dirty="0"/>
              <a:t>Opposite</a:t>
            </a:r>
            <a:r>
              <a:rPr lang="zh-TW" altLang="zh-TW" sz="2400" dirty="0"/>
              <a:t>時距</a:t>
            </a:r>
            <a:r>
              <a:rPr lang="en-US" altLang="zh-TW" sz="2400" dirty="0"/>
              <a:t>(TH)</a:t>
            </a:r>
            <a:r>
              <a:rPr lang="zh-TW" altLang="zh-TW" sz="2400" dirty="0"/>
              <a:t>方面發現了顯著差異，</a:t>
            </a:r>
            <a:r>
              <a:rPr lang="en-US" altLang="zh-TW" sz="2400" dirty="0"/>
              <a:t>F(2, 44) = 4.78, p = .034</a:t>
            </a:r>
            <a:r>
              <a:rPr lang="zh-TW" altLang="zh-TW" sz="2400" dirty="0"/>
              <a:t>，表明「無來車」條件下</a:t>
            </a:r>
            <a:r>
              <a:rPr lang="en-US" altLang="zh-TW" sz="2400" dirty="0"/>
              <a:t>Opposite</a:t>
            </a:r>
            <a:r>
              <a:rPr lang="zh-TW" altLang="zh-TW" sz="2400" dirty="0"/>
              <a:t>時距的平均值高於「有來車」條件下</a:t>
            </a:r>
            <a:r>
              <a:rPr lang="en-US" altLang="zh-TW" sz="2400" dirty="0"/>
              <a:t>Opposite</a:t>
            </a:r>
            <a:r>
              <a:rPr lang="zh-TW" altLang="zh-TW" sz="2400" dirty="0"/>
              <a:t>時距的平均值</a:t>
            </a:r>
            <a:r>
              <a:rPr lang="en-US" altLang="zh-TW" sz="2400" dirty="0"/>
              <a:t>(M = 14.65, SD = 6.28; M = 11.22, SD = </a:t>
            </a:r>
            <a:r>
              <a:rPr lang="en-US" altLang="zh-TW" sz="2400" dirty="0" smtClean="0"/>
              <a:t>3.97)</a:t>
            </a:r>
            <a:endParaRPr lang="zh-TW" altLang="en-US" sz="2400" dirty="0"/>
          </a:p>
        </p:txBody>
      </p:sp>
      <p:sp>
        <p:nvSpPr>
          <p:cNvPr id="3" name="文字方塊 2"/>
          <p:cNvSpPr txBox="1"/>
          <p:nvPr/>
        </p:nvSpPr>
        <p:spPr>
          <a:xfrm>
            <a:off x="1176950" y="226337"/>
            <a:ext cx="2973891" cy="461665"/>
          </a:xfrm>
          <a:prstGeom prst="rect">
            <a:avLst/>
          </a:prstGeom>
          <a:noFill/>
        </p:spPr>
        <p:txBody>
          <a:bodyPr wrap="none" rtlCol="0">
            <a:spAutoFit/>
          </a:bodyPr>
          <a:lstStyle/>
          <a:p>
            <a:r>
              <a:rPr lang="en-US" altLang="zh-TW" sz="2400" dirty="0" smtClean="0"/>
              <a:t>Results-t1</a:t>
            </a:r>
            <a:r>
              <a:rPr lang="zh-TW" altLang="en-US" sz="2400" dirty="0" smtClean="0"/>
              <a:t>的交通狀況</a:t>
            </a:r>
            <a:endParaRPr lang="zh-TW" altLang="en-US" sz="2400" dirty="0"/>
          </a:p>
        </p:txBody>
      </p:sp>
      <p:pic>
        <p:nvPicPr>
          <p:cNvPr id="4" name="圖片 3"/>
          <p:cNvPicPr/>
          <p:nvPr/>
        </p:nvPicPr>
        <p:blipFill rotWithShape="1">
          <a:blip r:embed="rId3">
            <a:extLst>
              <a:ext uri="{28A0092B-C50C-407E-A947-70E740481C1C}">
                <a14:useLocalDpi xmlns:a14="http://schemas.microsoft.com/office/drawing/2010/main" val="0"/>
              </a:ext>
            </a:extLst>
          </a:blip>
          <a:srcRect t="25274" r="-234" b="11976"/>
          <a:stretch/>
        </p:blipFill>
        <p:spPr>
          <a:xfrm>
            <a:off x="5115208" y="3666654"/>
            <a:ext cx="7088863" cy="3041964"/>
          </a:xfrm>
          <a:prstGeom prst="rect">
            <a:avLst/>
          </a:prstGeom>
        </p:spPr>
      </p:pic>
      <p:sp>
        <p:nvSpPr>
          <p:cNvPr id="6" name="矩形 5"/>
          <p:cNvSpPr/>
          <p:nvPr/>
        </p:nvSpPr>
        <p:spPr>
          <a:xfrm>
            <a:off x="11531107" y="5540721"/>
            <a:ext cx="537172" cy="313854"/>
          </a:xfrm>
          <a:prstGeom prst="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9" name="圖片 8"/>
          <p:cNvPicPr/>
          <p:nvPr/>
        </p:nvPicPr>
        <p:blipFill rotWithShape="1">
          <a:blip r:embed="rId4">
            <a:extLst>
              <a:ext uri="{28A0092B-C50C-407E-A947-70E740481C1C}">
                <a14:useLocalDpi xmlns:a14="http://schemas.microsoft.com/office/drawing/2010/main" val="0"/>
              </a:ext>
            </a:extLst>
          </a:blip>
          <a:srcRect r="-86" b="66850"/>
          <a:stretch/>
        </p:blipFill>
        <p:spPr>
          <a:xfrm>
            <a:off x="0" y="3755948"/>
            <a:ext cx="4671588" cy="2863375"/>
          </a:xfrm>
          <a:prstGeom prst="rect">
            <a:avLst/>
          </a:prstGeom>
        </p:spPr>
      </p:pic>
    </p:spTree>
    <p:extLst>
      <p:ext uri="{BB962C8B-B14F-4D97-AF65-F5344CB8AC3E}">
        <p14:creationId xmlns:p14="http://schemas.microsoft.com/office/powerpoint/2010/main" val="1031381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373109" y="898711"/>
            <a:ext cx="10269647" cy="2862322"/>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zh-TW" sz="2400" dirty="0" smtClean="0"/>
              <a:t>對樣本</a:t>
            </a:r>
            <a:r>
              <a:rPr lang="zh-TW" altLang="zh-TW" sz="2400" dirty="0"/>
              <a:t>進行了單因子變異數</a:t>
            </a:r>
            <a:r>
              <a:rPr lang="zh-TW" altLang="zh-TW" sz="2400" dirty="0" smtClean="0"/>
              <a:t>分析，</a:t>
            </a:r>
            <a:r>
              <a:rPr lang="zh-TW" altLang="zh-TW" sz="2400" dirty="0"/>
              <a:t>其中在</a:t>
            </a:r>
            <a:r>
              <a:rPr lang="en-US" altLang="zh-TW" sz="2400" dirty="0"/>
              <a:t>t2</a:t>
            </a:r>
            <a:r>
              <a:rPr lang="zh-TW" altLang="zh-TW" sz="2400" dirty="0" smtClean="0"/>
              <a:t>處</a:t>
            </a:r>
            <a:r>
              <a:rPr lang="zh-TW" altLang="en-US" sz="2400" dirty="0" smtClean="0"/>
              <a:t>對</a:t>
            </a:r>
            <a:r>
              <a:rPr lang="zh-TW" altLang="en-US" sz="2400" dirty="0"/>
              <a:t>向</a:t>
            </a:r>
            <a:r>
              <a:rPr lang="zh-TW" altLang="zh-TW" sz="2400" dirty="0" smtClean="0"/>
              <a:t>的</a:t>
            </a:r>
            <a:r>
              <a:rPr lang="zh-TW" altLang="zh-TW" sz="2400" dirty="0"/>
              <a:t>交通狀況作為自變量，具有以下三個條件：「無來車」、「有來車」和「有新來車</a:t>
            </a:r>
            <a:r>
              <a:rPr lang="zh-TW" altLang="zh-TW" sz="2400" dirty="0" smtClean="0"/>
              <a:t>」</a:t>
            </a:r>
            <a:endParaRPr lang="en-US" altLang="zh-TW" sz="2400" dirty="0" smtClean="0"/>
          </a:p>
          <a:p>
            <a:pPr marL="342900" indent="-342900">
              <a:lnSpc>
                <a:spcPct val="150000"/>
              </a:lnSpc>
              <a:buFont typeface="Arial" panose="020B0604020202020204" pitchFamily="34" charset="0"/>
              <a:buChar char="•"/>
            </a:pPr>
            <a:r>
              <a:rPr lang="zh-TW" altLang="zh-TW" sz="2400" dirty="0" smtClean="0"/>
              <a:t>在</a:t>
            </a:r>
            <a:r>
              <a:rPr lang="en-US" altLang="zh-TW" sz="2400" dirty="0" smtClean="0"/>
              <a:t>Opposite</a:t>
            </a:r>
            <a:r>
              <a:rPr lang="zh-TW" altLang="zh-TW" sz="2400" dirty="0" smtClean="0"/>
              <a:t>時距</a:t>
            </a:r>
            <a:r>
              <a:rPr lang="en-US" altLang="zh-TW" sz="2400" dirty="0" smtClean="0"/>
              <a:t>(TH)</a:t>
            </a:r>
            <a:r>
              <a:rPr lang="zh-TW" altLang="zh-TW" sz="2400" dirty="0" smtClean="0"/>
              <a:t>方面發現了顯著差異，</a:t>
            </a:r>
            <a:r>
              <a:rPr lang="en-US" altLang="zh-TW" sz="2400" dirty="0"/>
              <a:t>F(2, 44) = 3.77, p = .031</a:t>
            </a:r>
            <a:r>
              <a:rPr lang="zh-TW" altLang="zh-TW" sz="2400" dirty="0"/>
              <a:t>。</a:t>
            </a:r>
            <a:r>
              <a:rPr lang="en-US" altLang="zh-TW" sz="2400" dirty="0" err="1"/>
              <a:t>Scheffé</a:t>
            </a:r>
            <a:r>
              <a:rPr lang="zh-TW" altLang="zh-TW" sz="2400" dirty="0"/>
              <a:t>事後比較表明，「有來車」情況下到達</a:t>
            </a:r>
            <a:r>
              <a:rPr lang="en-US" altLang="zh-TW" sz="2400" dirty="0"/>
              <a:t>Opposite</a:t>
            </a:r>
            <a:r>
              <a:rPr lang="zh-TW" altLang="zh-TW" sz="2400" dirty="0"/>
              <a:t>的平均時間顯著低於</a:t>
            </a:r>
            <a:r>
              <a:rPr lang="en-US" altLang="zh-TW" sz="2400" dirty="0"/>
              <a:t>“</a:t>
            </a:r>
            <a:r>
              <a:rPr lang="zh-TW" altLang="zh-TW" sz="2400" dirty="0"/>
              <a:t>「無來車」情況下的平均時間</a:t>
            </a:r>
            <a:r>
              <a:rPr lang="en-US" altLang="zh-TW" sz="2400" dirty="0"/>
              <a:t>(p = 0.04)</a:t>
            </a:r>
            <a:r>
              <a:rPr lang="zh-TW" altLang="zh-TW" sz="2400" dirty="0"/>
              <a:t>。</a:t>
            </a:r>
            <a:endParaRPr lang="zh-TW" altLang="en-US" sz="2400" dirty="0"/>
          </a:p>
        </p:txBody>
      </p:sp>
      <p:sp>
        <p:nvSpPr>
          <p:cNvPr id="3" name="文字方塊 2"/>
          <p:cNvSpPr txBox="1"/>
          <p:nvPr/>
        </p:nvSpPr>
        <p:spPr>
          <a:xfrm>
            <a:off x="1176950" y="226337"/>
            <a:ext cx="2973891" cy="461665"/>
          </a:xfrm>
          <a:prstGeom prst="rect">
            <a:avLst/>
          </a:prstGeom>
          <a:noFill/>
        </p:spPr>
        <p:txBody>
          <a:bodyPr wrap="none" rtlCol="0">
            <a:spAutoFit/>
          </a:bodyPr>
          <a:lstStyle/>
          <a:p>
            <a:r>
              <a:rPr lang="en-US" altLang="zh-TW" sz="2400" dirty="0" smtClean="0"/>
              <a:t>Results-t2</a:t>
            </a:r>
            <a:r>
              <a:rPr lang="zh-TW" altLang="en-US" sz="2400" dirty="0" smtClean="0"/>
              <a:t>的交通狀況</a:t>
            </a:r>
            <a:endParaRPr lang="zh-TW" altLang="en-US" sz="2400" dirty="0"/>
          </a:p>
        </p:txBody>
      </p:sp>
      <p:pic>
        <p:nvPicPr>
          <p:cNvPr id="4" name="圖片 3"/>
          <p:cNvPicPr/>
          <p:nvPr/>
        </p:nvPicPr>
        <p:blipFill rotWithShape="1">
          <a:blip r:embed="rId3">
            <a:extLst>
              <a:ext uri="{28A0092B-C50C-407E-A947-70E740481C1C}">
                <a14:useLocalDpi xmlns:a14="http://schemas.microsoft.com/office/drawing/2010/main" val="0"/>
              </a:ext>
            </a:extLst>
          </a:blip>
          <a:srcRect t="21975" r="404" b="20063"/>
          <a:stretch/>
        </p:blipFill>
        <p:spPr>
          <a:xfrm>
            <a:off x="923453" y="3761033"/>
            <a:ext cx="11018068" cy="2929478"/>
          </a:xfrm>
          <a:prstGeom prst="rect">
            <a:avLst/>
          </a:prstGeom>
        </p:spPr>
      </p:pic>
      <p:sp>
        <p:nvSpPr>
          <p:cNvPr id="5" name="矩形 4"/>
          <p:cNvSpPr/>
          <p:nvPr/>
        </p:nvSpPr>
        <p:spPr>
          <a:xfrm>
            <a:off x="11168955" y="5441133"/>
            <a:ext cx="537172" cy="313854"/>
          </a:xfrm>
          <a:prstGeom prst="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5666530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373109" y="898711"/>
            <a:ext cx="10269647" cy="3416320"/>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zh-TW" sz="2400" dirty="0" smtClean="0"/>
              <a:t>對樣本</a:t>
            </a:r>
            <a:r>
              <a:rPr lang="zh-TW" altLang="zh-TW" sz="2400" dirty="0"/>
              <a:t>進行了單因子變異數</a:t>
            </a:r>
            <a:r>
              <a:rPr lang="zh-TW" altLang="zh-TW" sz="2400" dirty="0" smtClean="0"/>
              <a:t>分析，</a:t>
            </a:r>
            <a:r>
              <a:rPr lang="zh-TW" altLang="zh-TW" sz="2400" dirty="0"/>
              <a:t>其中在</a:t>
            </a:r>
            <a:r>
              <a:rPr lang="en-US" altLang="zh-TW" sz="2400" dirty="0"/>
              <a:t>t3</a:t>
            </a:r>
            <a:r>
              <a:rPr lang="zh-TW" altLang="zh-TW" sz="2400" dirty="0"/>
              <a:t>處相反的交通狀況作為自變量，並具有三個條件：「無來車」、「有來車」和「有新來車」。到</a:t>
            </a:r>
            <a:r>
              <a:rPr lang="en-US" altLang="zh-TW" sz="2400" dirty="0"/>
              <a:t>Opposite</a:t>
            </a:r>
            <a:r>
              <a:rPr lang="zh-TW" altLang="zh-TW" sz="2400" dirty="0"/>
              <a:t>的時間方面，存在顯著差異，</a:t>
            </a:r>
            <a:r>
              <a:rPr lang="zh-TW" altLang="zh-TW" sz="2400" dirty="0" smtClean="0"/>
              <a:t>即</a:t>
            </a:r>
            <a:r>
              <a:rPr lang="zh-TW" altLang="en-US" sz="2400" dirty="0" smtClean="0"/>
              <a:t>對向</a:t>
            </a:r>
            <a:r>
              <a:rPr lang="zh-TW" altLang="zh-TW" sz="2400" dirty="0" smtClean="0"/>
              <a:t>流量</a:t>
            </a:r>
            <a:r>
              <a:rPr lang="zh-TW" altLang="zh-TW" sz="2400" dirty="0"/>
              <a:t>的函數</a:t>
            </a:r>
            <a:r>
              <a:rPr lang="en-US" altLang="zh-TW" sz="2400" dirty="0"/>
              <a:t>F(2, 40) = 7.54, p = 0.002</a:t>
            </a:r>
            <a:r>
              <a:rPr lang="zh-TW" altLang="zh-TW" sz="2400" dirty="0" smtClean="0"/>
              <a:t>。</a:t>
            </a:r>
            <a:endParaRPr lang="en-US" altLang="zh-TW" sz="2400" dirty="0" smtClean="0"/>
          </a:p>
          <a:p>
            <a:pPr marL="342900" indent="-342900">
              <a:lnSpc>
                <a:spcPct val="150000"/>
              </a:lnSpc>
              <a:buFont typeface="Arial" panose="020B0604020202020204" pitchFamily="34" charset="0"/>
              <a:buChar char="•"/>
            </a:pPr>
            <a:r>
              <a:rPr lang="en-US" altLang="zh-TW" sz="2400" dirty="0" err="1"/>
              <a:t>Scheffé</a:t>
            </a:r>
            <a:r>
              <a:rPr lang="zh-TW" altLang="zh-TW" sz="2400" dirty="0"/>
              <a:t>事後比較顯示，「無來車」條件的相對</a:t>
            </a:r>
            <a:r>
              <a:rPr lang="zh-TW" altLang="zh-TW" sz="2400" b="1" dirty="0"/>
              <a:t>平均前進時間明顯長於</a:t>
            </a:r>
            <a:r>
              <a:rPr lang="zh-TW" altLang="zh-TW" sz="2400" dirty="0"/>
              <a:t>「有來車」條件</a:t>
            </a:r>
            <a:r>
              <a:rPr lang="en-US" altLang="zh-TW" sz="2400" dirty="0"/>
              <a:t>(p = 0.002)</a:t>
            </a:r>
            <a:r>
              <a:rPr lang="zh-TW" altLang="zh-TW" sz="2400" dirty="0"/>
              <a:t>，而與</a:t>
            </a:r>
            <a:r>
              <a:rPr lang="en-US" altLang="zh-TW" sz="2400" dirty="0"/>
              <a:t>“</a:t>
            </a:r>
            <a:r>
              <a:rPr lang="zh-TW" altLang="zh-TW" sz="2400" dirty="0"/>
              <a:t>「有新來車」條件相比則僅稍高一些</a:t>
            </a:r>
            <a:r>
              <a:rPr lang="en-US" altLang="zh-TW" sz="2400" dirty="0"/>
              <a:t>(p = 0.091)</a:t>
            </a:r>
            <a:r>
              <a:rPr lang="zh-TW" altLang="zh-TW" sz="2400" dirty="0" smtClean="0"/>
              <a:t>。</a:t>
            </a:r>
            <a:endParaRPr lang="en-US" altLang="zh-TW" sz="2400" dirty="0" smtClean="0"/>
          </a:p>
        </p:txBody>
      </p:sp>
      <p:sp>
        <p:nvSpPr>
          <p:cNvPr id="3" name="文字方塊 2"/>
          <p:cNvSpPr txBox="1"/>
          <p:nvPr/>
        </p:nvSpPr>
        <p:spPr>
          <a:xfrm>
            <a:off x="1176950" y="226337"/>
            <a:ext cx="2973891" cy="461665"/>
          </a:xfrm>
          <a:prstGeom prst="rect">
            <a:avLst/>
          </a:prstGeom>
          <a:noFill/>
        </p:spPr>
        <p:txBody>
          <a:bodyPr wrap="none" rtlCol="0">
            <a:spAutoFit/>
          </a:bodyPr>
          <a:lstStyle/>
          <a:p>
            <a:r>
              <a:rPr lang="en-US" altLang="zh-TW" sz="2400" dirty="0" smtClean="0"/>
              <a:t>Results-t3</a:t>
            </a:r>
            <a:r>
              <a:rPr lang="zh-TW" altLang="en-US" sz="2400" dirty="0" smtClean="0"/>
              <a:t>的交通狀況</a:t>
            </a:r>
            <a:endParaRPr lang="zh-TW" altLang="en-US" sz="2400" dirty="0"/>
          </a:p>
        </p:txBody>
      </p:sp>
      <p:pic>
        <p:nvPicPr>
          <p:cNvPr id="4" name="圖片 3"/>
          <p:cNvPicPr/>
          <p:nvPr/>
        </p:nvPicPr>
        <p:blipFill rotWithShape="1">
          <a:blip r:embed="rId2">
            <a:extLst>
              <a:ext uri="{28A0092B-C50C-407E-A947-70E740481C1C}">
                <a14:useLocalDpi xmlns:a14="http://schemas.microsoft.com/office/drawing/2010/main" val="0"/>
              </a:ext>
            </a:extLst>
          </a:blip>
          <a:srcRect t="21616" r="517" b="21583"/>
          <a:stretch/>
        </p:blipFill>
        <p:spPr>
          <a:xfrm>
            <a:off x="2752253" y="4028792"/>
            <a:ext cx="9044412" cy="2670772"/>
          </a:xfrm>
          <a:prstGeom prst="rect">
            <a:avLst/>
          </a:prstGeom>
        </p:spPr>
      </p:pic>
      <p:sp>
        <p:nvSpPr>
          <p:cNvPr id="6" name="矩形 5"/>
          <p:cNvSpPr/>
          <p:nvPr/>
        </p:nvSpPr>
        <p:spPr>
          <a:xfrm>
            <a:off x="10987899" y="5529290"/>
            <a:ext cx="537172" cy="313854"/>
          </a:xfrm>
          <a:prstGeom prst="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8568330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373109" y="898711"/>
            <a:ext cx="10269647" cy="2862322"/>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zh-TW" sz="2400" dirty="0" smtClean="0"/>
              <a:t>就超車時間而言，作為</a:t>
            </a:r>
            <a:r>
              <a:rPr lang="zh-TW" altLang="en-US" sz="2400" dirty="0" smtClean="0"/>
              <a:t>對向</a:t>
            </a:r>
            <a:r>
              <a:rPr lang="zh-TW" altLang="zh-TW" sz="2400" dirty="0" smtClean="0"/>
              <a:t>交通量的函數，</a:t>
            </a:r>
            <a:r>
              <a:rPr lang="en-US" altLang="zh-TW" sz="2400" dirty="0" smtClean="0"/>
              <a:t>F(2, 40) = 8.84, p = 0.001.</a:t>
            </a:r>
            <a:r>
              <a:rPr lang="zh-TW" altLang="zh-TW" sz="2400" dirty="0" smtClean="0"/>
              <a:t>，也存在顯著差異</a:t>
            </a:r>
            <a:endParaRPr lang="en-US" altLang="zh-TW" sz="2400" dirty="0" smtClean="0"/>
          </a:p>
          <a:p>
            <a:pPr marL="342900" indent="-342900">
              <a:lnSpc>
                <a:spcPct val="150000"/>
              </a:lnSpc>
              <a:buFont typeface="Arial" panose="020B0604020202020204" pitchFamily="34" charset="0"/>
              <a:buChar char="•"/>
            </a:pPr>
            <a:r>
              <a:rPr lang="en-US" altLang="zh-TW" sz="2400" dirty="0" err="1"/>
              <a:t>Scheffé</a:t>
            </a:r>
            <a:r>
              <a:rPr lang="zh-TW" altLang="zh-TW" sz="2400" dirty="0"/>
              <a:t>事後比較表明，「無來車」條件下超車的平均時間明顯</a:t>
            </a:r>
            <a:r>
              <a:rPr lang="zh-TW" altLang="zh-TW" sz="2400" b="1" dirty="0"/>
              <a:t>高於</a:t>
            </a:r>
            <a:r>
              <a:rPr lang="zh-TW" altLang="zh-TW" sz="2400" dirty="0"/>
              <a:t>「有來車」條件下的平均前進時間</a:t>
            </a:r>
            <a:r>
              <a:rPr lang="en-US" altLang="zh-TW" sz="2400" dirty="0"/>
              <a:t>(p = 0.005)</a:t>
            </a:r>
            <a:r>
              <a:rPr lang="zh-TW" altLang="zh-TW" sz="2400" dirty="0"/>
              <a:t>和「有新來車」條件下的平均前進時間</a:t>
            </a:r>
            <a:r>
              <a:rPr lang="en-US" altLang="zh-TW" sz="2400" dirty="0"/>
              <a:t>(p = 0.007)</a:t>
            </a:r>
            <a:r>
              <a:rPr lang="zh-TW" altLang="zh-TW" sz="2400" dirty="0" smtClean="0"/>
              <a:t>。</a:t>
            </a:r>
            <a:endParaRPr lang="en-US" altLang="zh-TW" sz="2400" dirty="0" smtClean="0"/>
          </a:p>
        </p:txBody>
      </p:sp>
      <p:sp>
        <p:nvSpPr>
          <p:cNvPr id="3" name="文字方塊 2"/>
          <p:cNvSpPr txBox="1"/>
          <p:nvPr/>
        </p:nvSpPr>
        <p:spPr>
          <a:xfrm>
            <a:off x="1176950" y="226337"/>
            <a:ext cx="2973891" cy="461665"/>
          </a:xfrm>
          <a:prstGeom prst="rect">
            <a:avLst/>
          </a:prstGeom>
          <a:noFill/>
        </p:spPr>
        <p:txBody>
          <a:bodyPr wrap="none" rtlCol="0">
            <a:spAutoFit/>
          </a:bodyPr>
          <a:lstStyle/>
          <a:p>
            <a:r>
              <a:rPr lang="en-US" altLang="zh-TW" sz="2400" dirty="0" smtClean="0"/>
              <a:t>Results-t3</a:t>
            </a:r>
            <a:r>
              <a:rPr lang="zh-TW" altLang="en-US" sz="2400" dirty="0" smtClean="0"/>
              <a:t>的交通狀況</a:t>
            </a:r>
            <a:endParaRPr lang="zh-TW" altLang="en-US" sz="2400" dirty="0"/>
          </a:p>
        </p:txBody>
      </p:sp>
      <p:pic>
        <p:nvPicPr>
          <p:cNvPr id="4" name="圖片 3"/>
          <p:cNvPicPr/>
          <p:nvPr/>
        </p:nvPicPr>
        <p:blipFill rotWithShape="1">
          <a:blip r:embed="rId2">
            <a:extLst>
              <a:ext uri="{28A0092B-C50C-407E-A947-70E740481C1C}">
                <a14:useLocalDpi xmlns:a14="http://schemas.microsoft.com/office/drawing/2010/main" val="0"/>
              </a:ext>
            </a:extLst>
          </a:blip>
          <a:srcRect l="1" t="21192" r="-116" b="21831"/>
          <a:stretch/>
        </p:blipFill>
        <p:spPr>
          <a:xfrm>
            <a:off x="2335794" y="3761032"/>
            <a:ext cx="9134947" cy="3096967"/>
          </a:xfrm>
          <a:prstGeom prst="rect">
            <a:avLst/>
          </a:prstGeom>
        </p:spPr>
      </p:pic>
      <p:sp>
        <p:nvSpPr>
          <p:cNvPr id="5" name="矩形 4"/>
          <p:cNvSpPr/>
          <p:nvPr/>
        </p:nvSpPr>
        <p:spPr>
          <a:xfrm>
            <a:off x="10855106" y="5794219"/>
            <a:ext cx="615636" cy="353084"/>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36117843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373109" y="898711"/>
            <a:ext cx="10269647" cy="2862322"/>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zh-TW" sz="2400" dirty="0" smtClean="0"/>
              <a:t>在</a:t>
            </a:r>
            <a:r>
              <a:rPr lang="zh-TW" altLang="zh-TW" sz="2400" dirty="0"/>
              <a:t>到</a:t>
            </a:r>
            <a:r>
              <a:rPr lang="en-US" altLang="zh-TW" sz="2400" dirty="0"/>
              <a:t>Overtaken</a:t>
            </a:r>
            <a:r>
              <a:rPr lang="zh-TW" altLang="zh-TW" sz="2400" dirty="0"/>
              <a:t>的橫向距離方面，作為反向交通的函數，</a:t>
            </a:r>
            <a:r>
              <a:rPr lang="en-US" altLang="zh-TW" sz="2400" dirty="0"/>
              <a:t>F(2, 40) = 4.44, p = .018</a:t>
            </a:r>
            <a:r>
              <a:rPr lang="zh-TW" altLang="zh-TW" sz="2400" dirty="0"/>
              <a:t>，存在顯著差異</a:t>
            </a:r>
            <a:r>
              <a:rPr lang="zh-TW" altLang="zh-TW" sz="2400" dirty="0" smtClean="0"/>
              <a:t>。</a:t>
            </a:r>
            <a:endParaRPr lang="en-US" altLang="zh-TW" sz="2400" dirty="0" smtClean="0"/>
          </a:p>
          <a:p>
            <a:pPr marL="342900" indent="-342900">
              <a:lnSpc>
                <a:spcPct val="150000"/>
              </a:lnSpc>
              <a:buFont typeface="Arial" panose="020B0604020202020204" pitchFamily="34" charset="0"/>
              <a:buChar char="•"/>
            </a:pPr>
            <a:r>
              <a:rPr lang="en-US" altLang="zh-TW" sz="2400" dirty="0" err="1" smtClean="0"/>
              <a:t>Scheffé</a:t>
            </a:r>
            <a:r>
              <a:rPr lang="zh-TW" altLang="zh-TW" sz="2400" dirty="0"/>
              <a:t>事後比較表明，「無來車」條件下</a:t>
            </a:r>
            <a:r>
              <a:rPr lang="en-US" altLang="zh-TW" sz="2400" dirty="0"/>
              <a:t>Overtaken</a:t>
            </a:r>
            <a:r>
              <a:rPr lang="zh-TW" altLang="zh-TW" sz="2400" dirty="0"/>
              <a:t>的平均</a:t>
            </a:r>
            <a:r>
              <a:rPr lang="zh-TW" altLang="zh-TW" sz="2400" b="1" dirty="0"/>
              <a:t>橫向距離明顯高於</a:t>
            </a:r>
            <a:r>
              <a:rPr lang="zh-TW" altLang="zh-TW" sz="2400" dirty="0"/>
              <a:t>「有來車」條件下的平均橫向距離</a:t>
            </a:r>
            <a:r>
              <a:rPr lang="en-US" altLang="zh-TW" sz="2400" dirty="0"/>
              <a:t>(p = 0.042)</a:t>
            </a:r>
            <a:r>
              <a:rPr lang="zh-TW" altLang="zh-TW" sz="2400" dirty="0"/>
              <a:t>和「有新來車」條件下的平均橫向距離</a:t>
            </a:r>
            <a:r>
              <a:rPr lang="en-US" altLang="zh-TW" sz="2400" dirty="0"/>
              <a:t>(p = 0.035)</a:t>
            </a:r>
            <a:r>
              <a:rPr lang="zh-TW" altLang="zh-TW" sz="2400" dirty="0"/>
              <a:t>。</a:t>
            </a:r>
            <a:endParaRPr lang="zh-TW" altLang="en-US" sz="2400" dirty="0"/>
          </a:p>
        </p:txBody>
      </p:sp>
      <p:sp>
        <p:nvSpPr>
          <p:cNvPr id="3" name="文字方塊 2"/>
          <p:cNvSpPr txBox="1"/>
          <p:nvPr/>
        </p:nvSpPr>
        <p:spPr>
          <a:xfrm>
            <a:off x="1176950" y="226337"/>
            <a:ext cx="2973891" cy="461665"/>
          </a:xfrm>
          <a:prstGeom prst="rect">
            <a:avLst/>
          </a:prstGeom>
          <a:noFill/>
        </p:spPr>
        <p:txBody>
          <a:bodyPr wrap="none" rtlCol="0">
            <a:spAutoFit/>
          </a:bodyPr>
          <a:lstStyle/>
          <a:p>
            <a:r>
              <a:rPr lang="en-US" altLang="zh-TW" sz="2400" dirty="0" smtClean="0"/>
              <a:t>Results-t3</a:t>
            </a:r>
            <a:r>
              <a:rPr lang="zh-TW" altLang="en-US" sz="2400" dirty="0" smtClean="0"/>
              <a:t>的交通狀況</a:t>
            </a:r>
            <a:endParaRPr lang="zh-TW" altLang="en-US" sz="2400" dirty="0"/>
          </a:p>
        </p:txBody>
      </p:sp>
      <p:pic>
        <p:nvPicPr>
          <p:cNvPr id="4" name="圖片 3"/>
          <p:cNvPicPr/>
          <p:nvPr/>
        </p:nvPicPr>
        <p:blipFill rotWithShape="1">
          <a:blip r:embed="rId2">
            <a:extLst>
              <a:ext uri="{28A0092B-C50C-407E-A947-70E740481C1C}">
                <a14:useLocalDpi xmlns:a14="http://schemas.microsoft.com/office/drawing/2010/main" val="0"/>
              </a:ext>
            </a:extLst>
          </a:blip>
          <a:srcRect b="22217"/>
          <a:stretch/>
        </p:blipFill>
        <p:spPr>
          <a:xfrm>
            <a:off x="2100405" y="3712750"/>
            <a:ext cx="9162106" cy="2965691"/>
          </a:xfrm>
          <a:prstGeom prst="rect">
            <a:avLst/>
          </a:prstGeom>
          <a:ln w="38100">
            <a:noFill/>
          </a:ln>
        </p:spPr>
      </p:pic>
      <p:sp>
        <p:nvSpPr>
          <p:cNvPr id="5" name="矩形 4"/>
          <p:cNvSpPr/>
          <p:nvPr/>
        </p:nvSpPr>
        <p:spPr>
          <a:xfrm>
            <a:off x="10707241" y="6337427"/>
            <a:ext cx="437575" cy="34101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29761193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76950" y="896293"/>
            <a:ext cx="4128381" cy="4893647"/>
          </a:xfrm>
          <a:prstGeom prst="rect">
            <a:avLst/>
          </a:prstGeom>
        </p:spPr>
        <p:txBody>
          <a:bodyPr wrap="square">
            <a:spAutoFit/>
          </a:bodyPr>
          <a:lstStyle/>
          <a:p>
            <a:pPr marL="342900" indent="-342900">
              <a:buFont typeface="Arial" panose="020B0604020202020204" pitchFamily="34" charset="0"/>
              <a:buChar char="•"/>
            </a:pPr>
            <a:r>
              <a:rPr lang="zh-TW" altLang="zh-TW" sz="2400" dirty="0"/>
              <a:t>使用</a:t>
            </a:r>
            <a:r>
              <a:rPr lang="en-US" altLang="zh-TW" sz="2400" dirty="0" smtClean="0"/>
              <a:t>Pearson‘s </a:t>
            </a:r>
            <a:r>
              <a:rPr lang="en-US" altLang="zh-TW" sz="2400" dirty="0"/>
              <a:t>r</a:t>
            </a:r>
            <a:r>
              <a:rPr lang="zh-TW" altLang="zh-TW" sz="2400" dirty="0"/>
              <a:t>對所有超車者在</a:t>
            </a:r>
            <a:r>
              <a:rPr lang="en-US" altLang="zh-TW" sz="2400" dirty="0"/>
              <a:t>t3</a:t>
            </a:r>
            <a:r>
              <a:rPr lang="zh-TW" altLang="zh-TW" sz="2400" dirty="0"/>
              <a:t>保持在超越</a:t>
            </a:r>
            <a:r>
              <a:rPr lang="zh-TW" altLang="zh-TW" sz="2400" dirty="0" smtClean="0"/>
              <a:t>與</a:t>
            </a:r>
            <a:r>
              <a:rPr lang="zh-TW" altLang="en-US" sz="2400" dirty="0" smtClean="0"/>
              <a:t>對向來車</a:t>
            </a:r>
            <a:r>
              <a:rPr lang="zh-TW" altLang="zh-TW" sz="2400" dirty="0" smtClean="0"/>
              <a:t>之間的</a:t>
            </a:r>
            <a:r>
              <a:rPr lang="zh-TW" altLang="en-US" sz="2400" dirty="0" smtClean="0"/>
              <a:t>空間距離</a:t>
            </a:r>
            <a:r>
              <a:rPr lang="en-US" altLang="zh-TW" sz="2400" dirty="0" smtClean="0"/>
              <a:t>(</a:t>
            </a:r>
            <a:r>
              <a:rPr lang="zh-TW" altLang="en-US" sz="2400" dirty="0" smtClean="0"/>
              <a:t>右下圖</a:t>
            </a:r>
            <a:r>
              <a:rPr lang="en-US" altLang="zh-TW" sz="2400" dirty="0" smtClean="0"/>
              <a:t>)</a:t>
            </a:r>
          </a:p>
          <a:p>
            <a:pPr marL="342900" indent="-342900">
              <a:buFont typeface="Arial" panose="020B0604020202020204" pitchFamily="34" charset="0"/>
              <a:buChar char="•"/>
            </a:pPr>
            <a:r>
              <a:rPr lang="zh-TW" altLang="zh-TW" sz="2400" dirty="0" smtClean="0"/>
              <a:t>總體</a:t>
            </a:r>
            <a:r>
              <a:rPr lang="zh-TW" altLang="zh-TW" sz="2400" dirty="0"/>
              <a:t>上，</a:t>
            </a:r>
            <a:r>
              <a:rPr lang="en-US" altLang="zh-TW" sz="2400" dirty="0"/>
              <a:t>Overtaken</a:t>
            </a:r>
            <a:r>
              <a:rPr lang="zh-TW" altLang="zh-TW" sz="2400" dirty="0"/>
              <a:t>的時間與</a:t>
            </a:r>
            <a:r>
              <a:rPr lang="en-US" altLang="zh-TW" sz="2400" dirty="0"/>
              <a:t>Opposite</a:t>
            </a:r>
            <a:r>
              <a:rPr lang="zh-TW" altLang="zh-TW" sz="2400" dirty="0"/>
              <a:t>的時間顯著</a:t>
            </a:r>
            <a:r>
              <a:rPr lang="zh-TW" altLang="zh-TW" sz="2400" b="1" dirty="0"/>
              <a:t>正</a:t>
            </a:r>
            <a:r>
              <a:rPr lang="zh-TW" altLang="zh-TW" sz="2400" b="1" dirty="0" smtClean="0"/>
              <a:t>相關</a:t>
            </a:r>
            <a:r>
              <a:rPr lang="en-US" altLang="zh-TW" sz="2400" dirty="0" smtClean="0"/>
              <a:t>r(39</a:t>
            </a:r>
            <a:r>
              <a:rPr lang="en-US" altLang="zh-TW" sz="2400" dirty="0"/>
              <a:t>)= 0.51</a:t>
            </a:r>
            <a:r>
              <a:rPr lang="zh-TW" altLang="zh-TW" sz="2400" dirty="0"/>
              <a:t>，</a:t>
            </a:r>
            <a:r>
              <a:rPr lang="en-US" altLang="zh-TW" sz="2400" dirty="0"/>
              <a:t>p = 0.003(</a:t>
            </a:r>
            <a:r>
              <a:rPr lang="zh-TW" altLang="zh-TW" sz="2400" dirty="0"/>
              <a:t>雙尾檢驗</a:t>
            </a:r>
            <a:r>
              <a:rPr lang="en-US" altLang="zh-TW" sz="2400" dirty="0"/>
              <a:t>)</a:t>
            </a:r>
            <a:r>
              <a:rPr lang="zh-TW" altLang="zh-TW" sz="2400" dirty="0" smtClean="0"/>
              <a:t>。</a:t>
            </a:r>
            <a:endParaRPr lang="en-US" altLang="zh-TW" sz="2400" dirty="0" smtClean="0"/>
          </a:p>
          <a:p>
            <a:pPr marL="342900" indent="-342900" algn="just">
              <a:buFont typeface="Arial" panose="020B0604020202020204" pitchFamily="34" charset="0"/>
              <a:buChar char="•"/>
            </a:pPr>
            <a:r>
              <a:rPr lang="zh-TW" altLang="zh-TW" sz="2400" dirty="0" smtClean="0"/>
              <a:t>對數據</a:t>
            </a:r>
            <a:r>
              <a:rPr lang="zh-TW" altLang="zh-TW" sz="2400" dirty="0"/>
              <a:t>進行</a:t>
            </a:r>
            <a:r>
              <a:rPr lang="zh-TW" altLang="zh-TW" sz="2400" dirty="0" smtClean="0"/>
              <a:t>的</a:t>
            </a:r>
            <a:r>
              <a:rPr lang="zh-TW" altLang="en-US" sz="2400" dirty="0" smtClean="0"/>
              <a:t>詳細分析</a:t>
            </a:r>
            <a:r>
              <a:rPr lang="zh-TW" altLang="zh-TW" sz="2400" dirty="0" smtClean="0"/>
              <a:t>，</a:t>
            </a:r>
            <a:r>
              <a:rPr lang="zh-TW" altLang="zh-TW" sz="2400" dirty="0"/>
              <a:t>僅在「有新來車」條件下，</a:t>
            </a:r>
            <a:r>
              <a:rPr lang="en-US" altLang="zh-TW" sz="2400" dirty="0"/>
              <a:t>r(39)= 0.62</a:t>
            </a:r>
            <a:r>
              <a:rPr lang="zh-TW" altLang="zh-TW" sz="2400" dirty="0"/>
              <a:t>，</a:t>
            </a:r>
            <a:r>
              <a:rPr lang="en-US" altLang="zh-TW" sz="2400" dirty="0"/>
              <a:t>Overtaken</a:t>
            </a:r>
            <a:r>
              <a:rPr lang="zh-TW" altLang="zh-TW" sz="2400" dirty="0"/>
              <a:t>時間才與</a:t>
            </a:r>
            <a:r>
              <a:rPr lang="en-US" altLang="zh-TW" sz="2400" dirty="0"/>
              <a:t>Opposite</a:t>
            </a:r>
            <a:r>
              <a:rPr lang="zh-TW" altLang="zh-TW" sz="2400" dirty="0"/>
              <a:t>時間</a:t>
            </a:r>
            <a:r>
              <a:rPr lang="zh-TW" altLang="zh-TW" sz="2400" b="1" dirty="0"/>
              <a:t>顯著相關</a:t>
            </a:r>
            <a:r>
              <a:rPr lang="en-US" altLang="zh-TW" sz="2400" dirty="0"/>
              <a:t>p = 0.007</a:t>
            </a:r>
            <a:endParaRPr lang="zh-TW" altLang="en-US" sz="2400" dirty="0"/>
          </a:p>
        </p:txBody>
      </p:sp>
      <p:sp>
        <p:nvSpPr>
          <p:cNvPr id="3" name="文字方塊 2"/>
          <p:cNvSpPr txBox="1"/>
          <p:nvPr/>
        </p:nvSpPr>
        <p:spPr>
          <a:xfrm>
            <a:off x="1176950" y="226337"/>
            <a:ext cx="3589444" cy="461665"/>
          </a:xfrm>
          <a:prstGeom prst="rect">
            <a:avLst/>
          </a:prstGeom>
          <a:noFill/>
        </p:spPr>
        <p:txBody>
          <a:bodyPr wrap="none" rtlCol="0">
            <a:spAutoFit/>
          </a:bodyPr>
          <a:lstStyle/>
          <a:p>
            <a:r>
              <a:rPr lang="en-US" altLang="zh-TW" sz="2400" dirty="0" smtClean="0"/>
              <a:t>Results-</a:t>
            </a:r>
            <a:r>
              <a:rPr lang="zh-TW" altLang="en-US" sz="2400" dirty="0" smtClean="0"/>
              <a:t>在</a:t>
            </a:r>
            <a:r>
              <a:rPr lang="en-US" altLang="zh-TW" sz="2400" dirty="0" smtClean="0"/>
              <a:t>t3</a:t>
            </a:r>
            <a:r>
              <a:rPr lang="zh-TW" altLang="en-US" sz="2400" dirty="0" smtClean="0"/>
              <a:t>分析碰撞風險</a:t>
            </a:r>
            <a:endParaRPr lang="zh-TW" altLang="en-US" sz="2400" dirty="0"/>
          </a:p>
        </p:txBody>
      </p:sp>
      <p:pic>
        <p:nvPicPr>
          <p:cNvPr id="4" name="圖片 3"/>
          <p:cNvPicPr/>
          <p:nvPr/>
        </p:nvPicPr>
        <p:blipFill rotWithShape="1">
          <a:blip r:embed="rId3">
            <a:extLst>
              <a:ext uri="{28A0092B-C50C-407E-A947-70E740481C1C}">
                <a14:useLocalDpi xmlns:a14="http://schemas.microsoft.com/office/drawing/2010/main" val="0"/>
              </a:ext>
            </a:extLst>
          </a:blip>
          <a:srcRect r="-614" b="29749"/>
          <a:stretch/>
        </p:blipFill>
        <p:spPr>
          <a:xfrm>
            <a:off x="5604094" y="2584875"/>
            <a:ext cx="6201625" cy="4123743"/>
          </a:xfrm>
          <a:prstGeom prst="rect">
            <a:avLst/>
          </a:prstGeom>
        </p:spPr>
      </p:pic>
      <p:pic>
        <p:nvPicPr>
          <p:cNvPr id="5" name="圖片 4"/>
          <p:cNvPicPr/>
          <p:nvPr/>
        </p:nvPicPr>
        <p:blipFill rotWithShape="1">
          <a:blip r:embed="rId4">
            <a:extLst>
              <a:ext uri="{28A0092B-C50C-407E-A947-70E740481C1C}">
                <a14:useLocalDpi xmlns:a14="http://schemas.microsoft.com/office/drawing/2010/main" val="0"/>
              </a:ext>
            </a:extLst>
          </a:blip>
          <a:srcRect r="-86" b="66850"/>
          <a:stretch/>
        </p:blipFill>
        <p:spPr>
          <a:xfrm>
            <a:off x="6083929" y="130104"/>
            <a:ext cx="5214796" cy="2232850"/>
          </a:xfrm>
          <a:prstGeom prst="rect">
            <a:avLst/>
          </a:prstGeom>
        </p:spPr>
      </p:pic>
      <p:sp>
        <p:nvSpPr>
          <p:cNvPr id="6" name="矩形 5"/>
          <p:cNvSpPr/>
          <p:nvPr/>
        </p:nvSpPr>
        <p:spPr>
          <a:xfrm>
            <a:off x="8799968" y="226337"/>
            <a:ext cx="380246" cy="133991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31267610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373109" y="898711"/>
            <a:ext cx="10269647" cy="581249"/>
          </a:xfrm>
          <a:prstGeom prst="rect">
            <a:avLst/>
          </a:prstGeom>
        </p:spPr>
        <p:txBody>
          <a:bodyPr wrap="square">
            <a:spAutoFit/>
          </a:bodyPr>
          <a:lstStyle/>
          <a:p>
            <a:pPr marL="342900" indent="-342900">
              <a:lnSpc>
                <a:spcPct val="150000"/>
              </a:lnSpc>
              <a:buFont typeface="Arial" panose="020B0604020202020204" pitchFamily="34" charset="0"/>
              <a:buChar char="•"/>
            </a:pPr>
            <a:endParaRPr lang="zh-TW" altLang="en-US" sz="2400" dirty="0"/>
          </a:p>
        </p:txBody>
      </p:sp>
      <p:sp>
        <p:nvSpPr>
          <p:cNvPr id="3" name="文字方塊 2"/>
          <p:cNvSpPr txBox="1"/>
          <p:nvPr/>
        </p:nvSpPr>
        <p:spPr>
          <a:xfrm>
            <a:off x="1176950" y="226337"/>
            <a:ext cx="3589444" cy="461665"/>
          </a:xfrm>
          <a:prstGeom prst="rect">
            <a:avLst/>
          </a:prstGeom>
          <a:noFill/>
        </p:spPr>
        <p:txBody>
          <a:bodyPr wrap="none" rtlCol="0">
            <a:spAutoFit/>
          </a:bodyPr>
          <a:lstStyle/>
          <a:p>
            <a:r>
              <a:rPr lang="en-US" altLang="zh-TW" sz="2400" dirty="0" smtClean="0"/>
              <a:t>Results-</a:t>
            </a:r>
            <a:r>
              <a:rPr lang="zh-TW" altLang="en-US" sz="2400" dirty="0" smtClean="0"/>
              <a:t>在</a:t>
            </a:r>
            <a:r>
              <a:rPr lang="en-US" altLang="zh-TW" sz="2400" dirty="0" smtClean="0"/>
              <a:t>t3</a:t>
            </a:r>
            <a:r>
              <a:rPr lang="zh-TW" altLang="en-US" sz="2400" dirty="0" smtClean="0"/>
              <a:t>分析碰撞風險</a:t>
            </a:r>
            <a:endParaRPr lang="zh-TW" altLang="en-US" sz="2400" dirty="0"/>
          </a:p>
        </p:txBody>
      </p:sp>
      <p:sp>
        <p:nvSpPr>
          <p:cNvPr id="5" name="矩形 4"/>
          <p:cNvSpPr/>
          <p:nvPr/>
        </p:nvSpPr>
        <p:spPr>
          <a:xfrm>
            <a:off x="1077362" y="1012573"/>
            <a:ext cx="10221363" cy="2308324"/>
          </a:xfrm>
          <a:prstGeom prst="rect">
            <a:avLst/>
          </a:prstGeom>
        </p:spPr>
        <p:txBody>
          <a:bodyPr wrap="square">
            <a:spAutoFit/>
          </a:bodyPr>
          <a:lstStyle/>
          <a:p>
            <a:pPr>
              <a:lnSpc>
                <a:spcPct val="150000"/>
              </a:lnSpc>
            </a:pPr>
            <a:r>
              <a:rPr lang="zh-TW" altLang="zh-TW" sz="2400" dirty="0">
                <a:cs typeface="Times New Roman" panose="02020603050405020304" pitchFamily="18" charset="0"/>
              </a:rPr>
              <a:t>使用</a:t>
            </a:r>
            <a:r>
              <a:rPr lang="en-US" altLang="zh-TW" sz="2400" dirty="0"/>
              <a:t>2x2 ANOVA</a:t>
            </a:r>
            <a:r>
              <a:rPr lang="zh-TW" altLang="zh-TW" sz="2400" dirty="0">
                <a:cs typeface="Times New Roman" panose="02020603050405020304" pitchFamily="18" charset="0"/>
              </a:rPr>
              <a:t>變異數分析了</a:t>
            </a:r>
            <a:r>
              <a:rPr lang="en-US" altLang="zh-TW" sz="2400" dirty="0"/>
              <a:t>t3</a:t>
            </a:r>
            <a:r>
              <a:rPr lang="zh-TW" altLang="zh-TW" sz="2400" dirty="0">
                <a:cs typeface="Times New Roman" panose="02020603050405020304" pitchFamily="18" charset="0"/>
              </a:rPr>
              <a:t>時</a:t>
            </a:r>
            <a:r>
              <a:rPr lang="en-US" altLang="zh-TW" sz="2400" dirty="0" smtClean="0">
                <a:effectLst/>
                <a:ea typeface="新細明體" panose="02020500000000000000" pitchFamily="18" charset="-120"/>
              </a:rPr>
              <a:t>Overtaken</a:t>
            </a:r>
            <a:r>
              <a:rPr lang="zh-TW" altLang="zh-TW" sz="2400" dirty="0" smtClean="0">
                <a:cs typeface="Times New Roman" panose="02020603050405020304" pitchFamily="18" charset="0"/>
              </a:rPr>
              <a:t>的</a:t>
            </a:r>
            <a:r>
              <a:rPr lang="zh-TW" altLang="en-US" sz="2400" dirty="0" smtClean="0">
                <a:cs typeface="Times New Roman" panose="02020603050405020304" pitchFamily="18" charset="0"/>
              </a:rPr>
              <a:t>空間距離</a:t>
            </a:r>
            <a:endParaRPr lang="en-US" altLang="zh-TW" sz="2400" dirty="0" smtClean="0">
              <a:cs typeface="Times New Roman" panose="02020603050405020304" pitchFamily="18" charset="0"/>
            </a:endParaRPr>
          </a:p>
          <a:p>
            <a:pPr>
              <a:lnSpc>
                <a:spcPct val="150000"/>
              </a:lnSpc>
            </a:pPr>
            <a:r>
              <a:rPr lang="zh-TW" altLang="en-US" sz="2400" dirty="0" smtClean="0">
                <a:cs typeface="Times New Roman" panose="02020603050405020304" pitchFamily="18" charset="0"/>
              </a:rPr>
              <a:t>因子：</a:t>
            </a:r>
            <a:endParaRPr lang="en-US" altLang="zh-TW" sz="2400" dirty="0" smtClean="0">
              <a:cs typeface="Times New Roman" panose="02020603050405020304" pitchFamily="18" charset="0"/>
            </a:endParaRPr>
          </a:p>
          <a:p>
            <a:pPr marL="342900" indent="-342900">
              <a:lnSpc>
                <a:spcPct val="150000"/>
              </a:lnSpc>
              <a:buFont typeface="Arial" panose="020B0604020202020204" pitchFamily="34" charset="0"/>
              <a:buChar char="•"/>
            </a:pPr>
            <a:r>
              <a:rPr lang="zh-TW" altLang="zh-TW" sz="2400" dirty="0" smtClean="0"/>
              <a:t>「</a:t>
            </a:r>
            <a:r>
              <a:rPr lang="zh-TW" altLang="zh-TW" sz="2400" dirty="0"/>
              <a:t>有來車</a:t>
            </a:r>
            <a:r>
              <a:rPr lang="zh-TW" altLang="zh-TW" sz="2400" dirty="0" smtClean="0"/>
              <a:t>」</a:t>
            </a:r>
            <a:r>
              <a:rPr lang="zh-TW" altLang="en-US" sz="2400" dirty="0" smtClean="0"/>
              <a:t>、</a:t>
            </a:r>
            <a:r>
              <a:rPr lang="zh-TW" altLang="zh-TW" sz="2400" dirty="0" smtClean="0"/>
              <a:t>「</a:t>
            </a:r>
            <a:r>
              <a:rPr lang="zh-TW" altLang="zh-TW" sz="2400" dirty="0"/>
              <a:t>有新來車</a:t>
            </a:r>
            <a:r>
              <a:rPr lang="zh-TW" altLang="zh-TW" sz="2400" dirty="0" smtClean="0"/>
              <a:t>」</a:t>
            </a:r>
            <a:endParaRPr lang="en-US" altLang="zh-TW" sz="2400" dirty="0" smtClean="0"/>
          </a:p>
          <a:p>
            <a:pPr marL="342900" indent="-342900">
              <a:lnSpc>
                <a:spcPct val="150000"/>
              </a:lnSpc>
              <a:buFont typeface="Arial" panose="020B0604020202020204" pitchFamily="34" charset="0"/>
              <a:buChar char="•"/>
            </a:pPr>
            <a:r>
              <a:rPr lang="zh-TW" altLang="zh-TW" sz="2400" dirty="0"/>
              <a:t>關鍵時間間隔</a:t>
            </a:r>
            <a:r>
              <a:rPr lang="en-US" altLang="zh-TW" sz="2400" dirty="0"/>
              <a:t>(&lt;4s</a:t>
            </a:r>
            <a:r>
              <a:rPr lang="en-US" altLang="zh-TW" sz="2400" dirty="0" smtClean="0"/>
              <a:t>)</a:t>
            </a:r>
            <a:r>
              <a:rPr lang="zh-TW" altLang="en-US" sz="2400" dirty="0" smtClean="0"/>
              <a:t>、</a:t>
            </a:r>
            <a:r>
              <a:rPr lang="zh-TW" altLang="zh-TW" sz="2400" dirty="0" smtClean="0"/>
              <a:t>關鍵</a:t>
            </a:r>
            <a:r>
              <a:rPr lang="zh-TW" altLang="zh-TW" sz="2400" dirty="0"/>
              <a:t>時間間隔</a:t>
            </a:r>
            <a:r>
              <a:rPr lang="en-US" altLang="zh-TW" sz="2400" dirty="0" smtClean="0"/>
              <a:t>(&gt;4s)</a:t>
            </a:r>
          </a:p>
        </p:txBody>
      </p:sp>
    </p:spTree>
    <p:extLst>
      <p:ext uri="{BB962C8B-B14F-4D97-AF65-F5344CB8AC3E}">
        <p14:creationId xmlns:p14="http://schemas.microsoft.com/office/powerpoint/2010/main" val="15473089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373109" y="898711"/>
            <a:ext cx="10269647" cy="4524315"/>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zh-TW" sz="2400" dirty="0">
                <a:latin typeface="Times New Roman" panose="02020603050405020304" pitchFamily="18" charset="0"/>
                <a:cs typeface="Times New Roman" panose="02020603050405020304" pitchFamily="18" charset="0"/>
              </a:rPr>
              <a:t>在雙線道高速公路</a:t>
            </a:r>
            <a:r>
              <a:rPr lang="zh-TW" altLang="zh-TW" sz="2400" dirty="0" smtClean="0">
                <a:latin typeface="Times New Roman" panose="02020603050405020304" pitchFamily="18" charset="0"/>
                <a:cs typeface="Times New Roman" panose="02020603050405020304" pitchFamily="18" charset="0"/>
              </a:rPr>
              <a:t>上</a:t>
            </a:r>
            <a:r>
              <a:rPr lang="zh-TW" altLang="en-US" sz="2400" dirty="0" smtClean="0">
                <a:latin typeface="Times New Roman" panose="02020603050405020304" pitchFamily="18" charset="0"/>
                <a:cs typeface="Times New Roman" panose="02020603050405020304" pitchFamily="18" charset="0"/>
              </a:rPr>
              <a:t>跨越到對向車道超車</a:t>
            </a:r>
            <a:r>
              <a:rPr lang="zh-TW" altLang="zh-TW" sz="2400" dirty="0" smtClean="0">
                <a:latin typeface="Times New Roman" panose="02020603050405020304" pitchFamily="18" charset="0"/>
                <a:cs typeface="Times New Roman" panose="02020603050405020304" pitchFamily="18" charset="0"/>
              </a:rPr>
              <a:t>是</a:t>
            </a:r>
            <a:r>
              <a:rPr lang="zh-TW" altLang="zh-TW" sz="2400" dirty="0">
                <a:latin typeface="Times New Roman" panose="02020603050405020304" pitchFamily="18" charset="0"/>
                <a:cs typeface="Times New Roman" panose="02020603050405020304" pitchFamily="18" charset="0"/>
              </a:rPr>
              <a:t>一</a:t>
            </a:r>
            <a:r>
              <a:rPr lang="zh-TW" altLang="zh-TW" sz="2400" dirty="0" smtClean="0">
                <a:latin typeface="Times New Roman" panose="02020603050405020304" pitchFamily="18" charset="0"/>
                <a:cs typeface="Times New Roman" panose="02020603050405020304" pitchFamily="18" charset="0"/>
              </a:rPr>
              <a:t>項複雜</a:t>
            </a:r>
            <a:r>
              <a:rPr lang="zh-TW" altLang="zh-TW" sz="2400" dirty="0">
                <a:latin typeface="Times New Roman" panose="02020603050405020304" pitchFamily="18" charset="0"/>
                <a:cs typeface="Times New Roman" panose="02020603050405020304" pitchFamily="18" charset="0"/>
              </a:rPr>
              <a:t>的任務，這項任務受以下兩方面的影響</a:t>
            </a:r>
            <a:r>
              <a:rPr lang="zh-TW" altLang="zh-TW"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nSpc>
                <a:spcPct val="150000"/>
              </a:lnSpc>
            </a:pPr>
            <a:r>
              <a:rPr lang="zh-TW" altLang="zh-TW" sz="2400" dirty="0" smtClean="0">
                <a:latin typeface="Times New Roman" panose="02020603050405020304" pitchFamily="18" charset="0"/>
                <a:cs typeface="Times New Roman" panose="02020603050405020304" pitchFamily="18" charset="0"/>
              </a:rPr>
              <a:t>（</a:t>
            </a:r>
            <a:r>
              <a:rPr lang="en-US" altLang="zh-TW" sz="2400" dirty="0" err="1">
                <a:latin typeface="Times New Roman" panose="02020603050405020304" pitchFamily="18" charset="0"/>
              </a:rPr>
              <a:t>i</a:t>
            </a:r>
            <a:r>
              <a:rPr lang="zh-TW" altLang="zh-TW" sz="2400" dirty="0">
                <a:latin typeface="Times New Roman" panose="02020603050405020304" pitchFamily="18" charset="0"/>
                <a:cs typeface="Times New Roman" panose="02020603050405020304" pitchFamily="18" charset="0"/>
              </a:rPr>
              <a:t>）超車駕駛對</a:t>
            </a:r>
            <a:r>
              <a:rPr lang="zh-TW" altLang="zh-TW" sz="2400" dirty="0"/>
              <a:t>是否有足夠的時間在</a:t>
            </a:r>
            <a:r>
              <a:rPr lang="zh-TW" altLang="zh-TW" sz="2400" dirty="0" smtClean="0"/>
              <a:t>與</a:t>
            </a:r>
            <a:r>
              <a:rPr lang="zh-TW" altLang="en-US" sz="2400" dirty="0" smtClean="0"/>
              <a:t>對向來車</a:t>
            </a:r>
            <a:r>
              <a:rPr lang="zh-TW" altLang="zh-TW" sz="2400" dirty="0" smtClean="0"/>
              <a:t>或</a:t>
            </a:r>
            <a:r>
              <a:rPr lang="zh-TW" altLang="zh-TW" sz="2400" dirty="0"/>
              <a:t>被超車的車輛相撞之前完成駕駛操作的初步判斷（即在超車開始之前）</a:t>
            </a:r>
            <a:r>
              <a:rPr lang="en-US" altLang="zh-TW" sz="2400" dirty="0">
                <a:latin typeface="Times New Roman" panose="02020603050405020304" pitchFamily="18" charset="0"/>
              </a:rPr>
              <a:t>(Gray and Regan, 2005; Hills, 1980</a:t>
            </a:r>
            <a:r>
              <a:rPr lang="en-US" altLang="zh-TW" sz="2400" dirty="0" smtClean="0">
                <a:latin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nSpc>
                <a:spcPct val="150000"/>
              </a:lnSpc>
            </a:pPr>
            <a:r>
              <a:rPr lang="zh-TW" altLang="zh-TW" sz="2400" dirty="0" smtClean="0">
                <a:latin typeface="Times New Roman" panose="02020603050405020304" pitchFamily="18" charset="0"/>
                <a:cs typeface="Times New Roman" panose="02020603050405020304" pitchFamily="18" charset="0"/>
              </a:rPr>
              <a:t>（</a:t>
            </a:r>
            <a:r>
              <a:rPr lang="en-US" altLang="zh-TW" sz="2400" dirty="0">
                <a:latin typeface="Times New Roman" panose="02020603050405020304" pitchFamily="18" charset="0"/>
              </a:rPr>
              <a:t>ii</a:t>
            </a:r>
            <a:r>
              <a:rPr lang="zh-TW" altLang="zh-TW" sz="2400" dirty="0">
                <a:latin typeface="Times New Roman" panose="02020603050405020304" pitchFamily="18" charset="0"/>
                <a:cs typeface="Times New Roman" panose="02020603050405020304" pitchFamily="18" charset="0"/>
              </a:rPr>
              <a:t>）超車過程中</a:t>
            </a:r>
            <a:r>
              <a:rPr lang="zh-TW" altLang="zh-TW" sz="2400" dirty="0" smtClean="0">
                <a:latin typeface="Times New Roman" panose="02020603050405020304" pitchFamily="18" charset="0"/>
                <a:cs typeface="Times New Roman" panose="02020603050405020304" pitchFamily="18" charset="0"/>
              </a:rPr>
              <a:t>危險的動態特性（</a:t>
            </a:r>
            <a:r>
              <a:rPr lang="zh-TW" altLang="zh-TW" sz="2400" dirty="0">
                <a:latin typeface="Times New Roman" panose="02020603050405020304" pitchFamily="18" charset="0"/>
                <a:cs typeface="Times New Roman" panose="02020603050405020304" pitchFamily="18" charset="0"/>
              </a:rPr>
              <a:t>例如，突然出現一輛新的迎面而來的汽車），導致對最初</a:t>
            </a:r>
            <a:r>
              <a:rPr lang="zh-TW" altLang="zh-TW" sz="2400" dirty="0" smtClean="0">
                <a:latin typeface="Times New Roman" panose="02020603050405020304" pitchFamily="18" charset="0"/>
                <a:cs typeface="Times New Roman" panose="02020603050405020304" pitchFamily="18" charset="0"/>
              </a:rPr>
              <a:t>的</a:t>
            </a:r>
            <a:r>
              <a:rPr lang="zh-TW" altLang="en-US" sz="2400" dirty="0" smtClean="0">
                <a:latin typeface="Times New Roman" panose="02020603050405020304" pitchFamily="18" charset="0"/>
                <a:cs typeface="Times New Roman" panose="02020603050405020304" pitchFamily="18" charset="0"/>
              </a:rPr>
              <a:t>超</a:t>
            </a:r>
            <a:r>
              <a:rPr lang="zh-TW" altLang="en-US" sz="2400" dirty="0">
                <a:latin typeface="Times New Roman" panose="02020603050405020304" pitchFamily="18" charset="0"/>
                <a:cs typeface="Times New Roman" panose="02020603050405020304" pitchFamily="18" charset="0"/>
              </a:rPr>
              <a:t>車</a:t>
            </a:r>
            <a:r>
              <a:rPr lang="zh-TW" altLang="zh-TW" sz="2400" dirty="0" smtClean="0">
                <a:latin typeface="Times New Roman" panose="02020603050405020304" pitchFamily="18" charset="0"/>
                <a:cs typeface="Times New Roman" panose="02020603050405020304" pitchFamily="18" charset="0"/>
              </a:rPr>
              <a:t>計劃</a:t>
            </a:r>
            <a:r>
              <a:rPr lang="zh-TW" altLang="zh-TW" sz="2400" dirty="0">
                <a:latin typeface="Times New Roman" panose="02020603050405020304" pitchFamily="18" charset="0"/>
                <a:cs typeface="Times New Roman" panose="02020603050405020304" pitchFamily="18" charset="0"/>
              </a:rPr>
              <a:t>進行一些修改，甚至徹底改變</a:t>
            </a:r>
            <a:r>
              <a:rPr lang="en-US" altLang="zh-TW" sz="2400" dirty="0">
                <a:latin typeface="Times New Roman" panose="02020603050405020304" pitchFamily="18" charset="0"/>
              </a:rPr>
              <a:t>(Clarke et al., 1998, 1999)</a:t>
            </a:r>
            <a:endParaRPr lang="zh-TW" altLang="en-US" sz="2400" dirty="0"/>
          </a:p>
        </p:txBody>
      </p:sp>
      <p:sp>
        <p:nvSpPr>
          <p:cNvPr id="3" name="文字方塊 2"/>
          <p:cNvSpPr txBox="1"/>
          <p:nvPr/>
        </p:nvSpPr>
        <p:spPr>
          <a:xfrm>
            <a:off x="1176950" y="226337"/>
            <a:ext cx="1741502" cy="461665"/>
          </a:xfrm>
          <a:prstGeom prst="rect">
            <a:avLst/>
          </a:prstGeom>
          <a:noFill/>
        </p:spPr>
        <p:txBody>
          <a:bodyPr wrap="none" rtlCol="0">
            <a:spAutoFit/>
          </a:bodyPr>
          <a:lstStyle/>
          <a:p>
            <a:r>
              <a:rPr lang="en-US" altLang="zh-TW" sz="2400" dirty="0"/>
              <a:t>Introduction</a:t>
            </a:r>
            <a:endParaRPr lang="zh-TW" altLang="en-US" sz="2400" dirty="0"/>
          </a:p>
        </p:txBody>
      </p:sp>
      <p:grpSp>
        <p:nvGrpSpPr>
          <p:cNvPr id="40" name="群組 39">
            <a:extLst>
              <a:ext uri="{FF2B5EF4-FFF2-40B4-BE49-F238E27FC236}">
                <a16:creationId xmlns:a16="http://schemas.microsoft.com/office/drawing/2014/main" xmlns="" id="{92AE4467-C9D3-4480-B119-C4601FBB31A7}"/>
              </a:ext>
            </a:extLst>
          </p:cNvPr>
          <p:cNvGrpSpPr/>
          <p:nvPr/>
        </p:nvGrpSpPr>
        <p:grpSpPr>
          <a:xfrm rot="16200000">
            <a:off x="8455002" y="3468412"/>
            <a:ext cx="1568120" cy="5078994"/>
            <a:chOff x="1822833" y="606596"/>
            <a:chExt cx="3515357" cy="6150498"/>
          </a:xfrm>
        </p:grpSpPr>
        <p:sp>
          <p:nvSpPr>
            <p:cNvPr id="41" name="矩形 40">
              <a:extLst>
                <a:ext uri="{FF2B5EF4-FFF2-40B4-BE49-F238E27FC236}">
                  <a16:creationId xmlns:a16="http://schemas.microsoft.com/office/drawing/2014/main" xmlns="" id="{760B5FA9-C7D9-4BDB-B179-832B4A64701D}"/>
                </a:ext>
              </a:extLst>
            </p:cNvPr>
            <p:cNvSpPr/>
            <p:nvPr/>
          </p:nvSpPr>
          <p:spPr>
            <a:xfrm>
              <a:off x="1822833" y="606599"/>
              <a:ext cx="3515357" cy="6150495"/>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nvGrpSpPr>
            <p:cNvPr id="42" name="群組 41">
              <a:extLst>
                <a:ext uri="{FF2B5EF4-FFF2-40B4-BE49-F238E27FC236}">
                  <a16:creationId xmlns:a16="http://schemas.microsoft.com/office/drawing/2014/main" xmlns="" id="{FC3336E5-BF9A-4EF6-8C1E-7B00196774AE}"/>
                </a:ext>
              </a:extLst>
            </p:cNvPr>
            <p:cNvGrpSpPr/>
            <p:nvPr/>
          </p:nvGrpSpPr>
          <p:grpSpPr>
            <a:xfrm>
              <a:off x="3360119" y="6015658"/>
              <a:ext cx="438272" cy="741436"/>
              <a:chOff x="1992957" y="568959"/>
              <a:chExt cx="438272" cy="6150496"/>
            </a:xfrm>
            <a:solidFill>
              <a:schemeClr val="bg1"/>
            </a:solidFill>
          </p:grpSpPr>
          <p:sp>
            <p:nvSpPr>
              <p:cNvPr id="60" name="矩形 59">
                <a:extLst>
                  <a:ext uri="{FF2B5EF4-FFF2-40B4-BE49-F238E27FC236}">
                    <a16:creationId xmlns:a16="http://schemas.microsoft.com/office/drawing/2014/main" xmlns="" id="{B88DCF02-061A-4825-9666-F57B192077C3}"/>
                  </a:ext>
                </a:extLst>
              </p:cNvPr>
              <p:cNvSpPr/>
              <p:nvPr/>
            </p:nvSpPr>
            <p:spPr>
              <a:xfrm>
                <a:off x="1992957" y="568960"/>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1" name="矩形 60">
                <a:extLst>
                  <a:ext uri="{FF2B5EF4-FFF2-40B4-BE49-F238E27FC236}">
                    <a16:creationId xmlns:a16="http://schemas.microsoft.com/office/drawing/2014/main" xmlns="" id="{1747B8C1-7E94-4334-B501-87DE7340CEAB}"/>
                  </a:ext>
                </a:extLst>
              </p:cNvPr>
              <p:cNvSpPr/>
              <p:nvPr/>
            </p:nvSpPr>
            <p:spPr>
              <a:xfrm>
                <a:off x="2258509" y="568959"/>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
          <p:nvSpPr>
            <p:cNvPr id="43" name="矩形 42">
              <a:extLst>
                <a:ext uri="{FF2B5EF4-FFF2-40B4-BE49-F238E27FC236}">
                  <a16:creationId xmlns:a16="http://schemas.microsoft.com/office/drawing/2014/main" xmlns="" id="{3E900C9A-BBB5-4ED7-838E-1ECC644C9A7A}"/>
                </a:ext>
              </a:extLst>
            </p:cNvPr>
            <p:cNvSpPr/>
            <p:nvPr/>
          </p:nvSpPr>
          <p:spPr>
            <a:xfrm>
              <a:off x="5125525" y="606597"/>
              <a:ext cx="173716" cy="615049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4" name="矩形 43">
              <a:extLst>
                <a:ext uri="{FF2B5EF4-FFF2-40B4-BE49-F238E27FC236}">
                  <a16:creationId xmlns:a16="http://schemas.microsoft.com/office/drawing/2014/main" xmlns="" id="{0815E396-0691-458E-9EB9-2C0CA1EDCDC9}"/>
                </a:ext>
              </a:extLst>
            </p:cNvPr>
            <p:cNvSpPr/>
            <p:nvPr/>
          </p:nvSpPr>
          <p:spPr>
            <a:xfrm>
              <a:off x="1861779" y="606596"/>
              <a:ext cx="173716" cy="615049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nvGrpSpPr>
            <p:cNvPr id="45" name="群組 44">
              <a:extLst>
                <a:ext uri="{FF2B5EF4-FFF2-40B4-BE49-F238E27FC236}">
                  <a16:creationId xmlns:a16="http://schemas.microsoft.com/office/drawing/2014/main" xmlns="" id="{2D88C958-256F-445E-B362-15C41764EAEE}"/>
                </a:ext>
              </a:extLst>
            </p:cNvPr>
            <p:cNvGrpSpPr/>
            <p:nvPr/>
          </p:nvGrpSpPr>
          <p:grpSpPr>
            <a:xfrm>
              <a:off x="3360119" y="4933844"/>
              <a:ext cx="438272" cy="741436"/>
              <a:chOff x="1992957" y="568959"/>
              <a:chExt cx="438272" cy="6150496"/>
            </a:xfrm>
            <a:solidFill>
              <a:schemeClr val="bg1"/>
            </a:solidFill>
          </p:grpSpPr>
          <p:sp>
            <p:nvSpPr>
              <p:cNvPr id="58" name="矩形 57">
                <a:extLst>
                  <a:ext uri="{FF2B5EF4-FFF2-40B4-BE49-F238E27FC236}">
                    <a16:creationId xmlns:a16="http://schemas.microsoft.com/office/drawing/2014/main" xmlns="" id="{7A6F90FE-A9AE-4DF6-9586-F80966EB8D0E}"/>
                  </a:ext>
                </a:extLst>
              </p:cNvPr>
              <p:cNvSpPr/>
              <p:nvPr/>
            </p:nvSpPr>
            <p:spPr>
              <a:xfrm>
                <a:off x="1992957" y="568960"/>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9" name="矩形 58">
                <a:extLst>
                  <a:ext uri="{FF2B5EF4-FFF2-40B4-BE49-F238E27FC236}">
                    <a16:creationId xmlns:a16="http://schemas.microsoft.com/office/drawing/2014/main" xmlns="" id="{55B9A09B-EF69-43EB-AA32-6001D65C712F}"/>
                  </a:ext>
                </a:extLst>
              </p:cNvPr>
              <p:cNvSpPr/>
              <p:nvPr/>
            </p:nvSpPr>
            <p:spPr>
              <a:xfrm>
                <a:off x="2258509" y="568959"/>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46" name="群組 45">
              <a:extLst>
                <a:ext uri="{FF2B5EF4-FFF2-40B4-BE49-F238E27FC236}">
                  <a16:creationId xmlns:a16="http://schemas.microsoft.com/office/drawing/2014/main" xmlns="" id="{563668ED-5AED-45AC-A692-7F9CFE78827C}"/>
                </a:ext>
              </a:extLst>
            </p:cNvPr>
            <p:cNvGrpSpPr/>
            <p:nvPr/>
          </p:nvGrpSpPr>
          <p:grpSpPr>
            <a:xfrm>
              <a:off x="3360119" y="3852032"/>
              <a:ext cx="438272" cy="741436"/>
              <a:chOff x="1992957" y="568959"/>
              <a:chExt cx="438272" cy="6150496"/>
            </a:xfrm>
            <a:solidFill>
              <a:schemeClr val="bg1"/>
            </a:solidFill>
          </p:grpSpPr>
          <p:sp>
            <p:nvSpPr>
              <p:cNvPr id="56" name="矩形 55">
                <a:extLst>
                  <a:ext uri="{FF2B5EF4-FFF2-40B4-BE49-F238E27FC236}">
                    <a16:creationId xmlns:a16="http://schemas.microsoft.com/office/drawing/2014/main" xmlns="" id="{2066265F-9296-4B94-ACC0-13E3159B2A59}"/>
                  </a:ext>
                </a:extLst>
              </p:cNvPr>
              <p:cNvSpPr/>
              <p:nvPr/>
            </p:nvSpPr>
            <p:spPr>
              <a:xfrm>
                <a:off x="1992957" y="568960"/>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7" name="矩形 56">
                <a:extLst>
                  <a:ext uri="{FF2B5EF4-FFF2-40B4-BE49-F238E27FC236}">
                    <a16:creationId xmlns:a16="http://schemas.microsoft.com/office/drawing/2014/main" xmlns="" id="{C41210C6-8BBB-451E-B137-375B6BC574FE}"/>
                  </a:ext>
                </a:extLst>
              </p:cNvPr>
              <p:cNvSpPr/>
              <p:nvPr/>
            </p:nvSpPr>
            <p:spPr>
              <a:xfrm>
                <a:off x="2258509" y="568959"/>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47" name="群組 46">
              <a:extLst>
                <a:ext uri="{FF2B5EF4-FFF2-40B4-BE49-F238E27FC236}">
                  <a16:creationId xmlns:a16="http://schemas.microsoft.com/office/drawing/2014/main" xmlns="" id="{B698EEE9-7DF4-4C91-81CE-0773B2B6EFB5}"/>
                </a:ext>
              </a:extLst>
            </p:cNvPr>
            <p:cNvGrpSpPr/>
            <p:nvPr/>
          </p:nvGrpSpPr>
          <p:grpSpPr>
            <a:xfrm>
              <a:off x="3360119" y="606596"/>
              <a:ext cx="438272" cy="741436"/>
              <a:chOff x="1992957" y="568959"/>
              <a:chExt cx="438272" cy="6150496"/>
            </a:xfrm>
            <a:solidFill>
              <a:schemeClr val="bg1"/>
            </a:solidFill>
          </p:grpSpPr>
          <p:sp>
            <p:nvSpPr>
              <p:cNvPr id="54" name="矩形 53">
                <a:extLst>
                  <a:ext uri="{FF2B5EF4-FFF2-40B4-BE49-F238E27FC236}">
                    <a16:creationId xmlns:a16="http://schemas.microsoft.com/office/drawing/2014/main" xmlns="" id="{B676B13B-A77A-4C14-B324-6AC3F13B13B1}"/>
                  </a:ext>
                </a:extLst>
              </p:cNvPr>
              <p:cNvSpPr/>
              <p:nvPr/>
            </p:nvSpPr>
            <p:spPr>
              <a:xfrm>
                <a:off x="1992957" y="568960"/>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5" name="矩形 54">
                <a:extLst>
                  <a:ext uri="{FF2B5EF4-FFF2-40B4-BE49-F238E27FC236}">
                    <a16:creationId xmlns:a16="http://schemas.microsoft.com/office/drawing/2014/main" xmlns="" id="{B297553C-F20E-4786-A780-6A5024E49FE4}"/>
                  </a:ext>
                </a:extLst>
              </p:cNvPr>
              <p:cNvSpPr/>
              <p:nvPr/>
            </p:nvSpPr>
            <p:spPr>
              <a:xfrm>
                <a:off x="2258509" y="568959"/>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48" name="群組 47">
              <a:extLst>
                <a:ext uri="{FF2B5EF4-FFF2-40B4-BE49-F238E27FC236}">
                  <a16:creationId xmlns:a16="http://schemas.microsoft.com/office/drawing/2014/main" xmlns="" id="{16E95AD8-D356-4C20-892A-3AE9FC32B9A1}"/>
                </a:ext>
              </a:extLst>
            </p:cNvPr>
            <p:cNvGrpSpPr/>
            <p:nvPr/>
          </p:nvGrpSpPr>
          <p:grpSpPr>
            <a:xfrm>
              <a:off x="3360119" y="1688408"/>
              <a:ext cx="438272" cy="741436"/>
              <a:chOff x="1992957" y="568959"/>
              <a:chExt cx="438272" cy="6150496"/>
            </a:xfrm>
            <a:solidFill>
              <a:schemeClr val="bg1"/>
            </a:solidFill>
          </p:grpSpPr>
          <p:sp>
            <p:nvSpPr>
              <p:cNvPr id="52" name="矩形 51">
                <a:extLst>
                  <a:ext uri="{FF2B5EF4-FFF2-40B4-BE49-F238E27FC236}">
                    <a16:creationId xmlns:a16="http://schemas.microsoft.com/office/drawing/2014/main" xmlns="" id="{2E37818D-1081-41AE-AD27-C6D20FD65548}"/>
                  </a:ext>
                </a:extLst>
              </p:cNvPr>
              <p:cNvSpPr/>
              <p:nvPr/>
            </p:nvSpPr>
            <p:spPr>
              <a:xfrm>
                <a:off x="1992957" y="568960"/>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3" name="矩形 52">
                <a:extLst>
                  <a:ext uri="{FF2B5EF4-FFF2-40B4-BE49-F238E27FC236}">
                    <a16:creationId xmlns:a16="http://schemas.microsoft.com/office/drawing/2014/main" xmlns="" id="{231294F7-A4BA-480C-8F2D-A843F676F50B}"/>
                  </a:ext>
                </a:extLst>
              </p:cNvPr>
              <p:cNvSpPr/>
              <p:nvPr/>
            </p:nvSpPr>
            <p:spPr>
              <a:xfrm>
                <a:off x="2258509" y="568959"/>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49" name="群組 48">
              <a:extLst>
                <a:ext uri="{FF2B5EF4-FFF2-40B4-BE49-F238E27FC236}">
                  <a16:creationId xmlns:a16="http://schemas.microsoft.com/office/drawing/2014/main" xmlns="" id="{76CA7D23-9D5B-4595-B87C-EA5C64DD04DC}"/>
                </a:ext>
              </a:extLst>
            </p:cNvPr>
            <p:cNvGrpSpPr/>
            <p:nvPr/>
          </p:nvGrpSpPr>
          <p:grpSpPr>
            <a:xfrm>
              <a:off x="3360119" y="2770220"/>
              <a:ext cx="438272" cy="741436"/>
              <a:chOff x="1992957" y="568959"/>
              <a:chExt cx="438272" cy="6150496"/>
            </a:xfrm>
            <a:solidFill>
              <a:schemeClr val="bg1"/>
            </a:solidFill>
          </p:grpSpPr>
          <p:sp>
            <p:nvSpPr>
              <p:cNvPr id="50" name="矩形 49">
                <a:extLst>
                  <a:ext uri="{FF2B5EF4-FFF2-40B4-BE49-F238E27FC236}">
                    <a16:creationId xmlns:a16="http://schemas.microsoft.com/office/drawing/2014/main" xmlns="" id="{97263F08-B137-4B95-8E73-C3143EE61D6C}"/>
                  </a:ext>
                </a:extLst>
              </p:cNvPr>
              <p:cNvSpPr/>
              <p:nvPr/>
            </p:nvSpPr>
            <p:spPr>
              <a:xfrm>
                <a:off x="1992957" y="568960"/>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1" name="矩形 50">
                <a:extLst>
                  <a:ext uri="{FF2B5EF4-FFF2-40B4-BE49-F238E27FC236}">
                    <a16:creationId xmlns:a16="http://schemas.microsoft.com/office/drawing/2014/main" xmlns="" id="{7C31747A-090C-4987-B18B-9C24216CFB13}"/>
                  </a:ext>
                </a:extLst>
              </p:cNvPr>
              <p:cNvSpPr/>
              <p:nvPr/>
            </p:nvSpPr>
            <p:spPr>
              <a:xfrm>
                <a:off x="2258509" y="568959"/>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pic>
        <p:nvPicPr>
          <p:cNvPr id="62" name="圖片 61"/>
          <p:cNvPicPr>
            <a:picLocks noChangeAspect="1"/>
          </p:cNvPicPr>
          <p:nvPr/>
        </p:nvPicPr>
        <p:blipFill>
          <a:blip r:embed="rId2" cstate="print">
            <a:extLst>
              <a:ext uri="{BEBA8EAE-BF5A-486C-A8C5-ECC9F3942E4B}">
                <a14:imgProps xmlns:a14="http://schemas.microsoft.com/office/drawing/2010/main">
                  <a14:imgLayer r:embed="rId3">
                    <a14:imgEffect>
                      <a14:backgroundRemoval t="10000" b="90000" l="10000" r="90000">
                        <a14:foregroundMark x1="27969" y1="54219" x2="32969" y2="62031"/>
                        <a14:foregroundMark x1="27031" y1="56406" x2="28750" y2="60625"/>
                        <a14:foregroundMark x1="35469" y1="57656" x2="35469" y2="57656"/>
                        <a14:foregroundMark x1="30938" y1="63438" x2="30938" y2="63438"/>
                        <a14:foregroundMark x1="34219" y1="62813" x2="34219" y2="62813"/>
                        <a14:foregroundMark x1="36250" y1="60469" x2="36250" y2="60469"/>
                        <a14:foregroundMark x1="35781" y1="56406" x2="35781" y2="56406"/>
                        <a14:foregroundMark x1="65469" y1="57344" x2="65469" y2="57344"/>
                        <a14:foregroundMark x1="66406" y1="61250" x2="66406" y2="61250"/>
                        <a14:foregroundMark x1="69063" y1="61563" x2="69063" y2="61563"/>
                        <a14:foregroundMark x1="67344" y1="63125" x2="67344" y2="63125"/>
                        <a14:foregroundMark x1="70781" y1="61563" x2="70781" y2="61563"/>
                        <a14:foregroundMark x1="72188" y1="56563" x2="72188" y2="56563"/>
                        <a14:foregroundMark x1="69375" y1="55000" x2="69375" y2="55000"/>
                        <a14:foregroundMark x1="63281" y1="60469" x2="66406" y2="63281"/>
                        <a14:foregroundMark x1="67656" y1="58906" x2="67656" y2="58906"/>
                        <a14:foregroundMark x1="68750" y1="58438" x2="68750" y2="58438"/>
                        <a14:foregroundMark x1="68750" y1="58438" x2="68750" y2="58438"/>
                        <a14:foregroundMark x1="68750" y1="58438" x2="68750" y2="58438"/>
                        <a14:foregroundMark x1="38438" y1="40313" x2="38438" y2="40313"/>
                        <a14:foregroundMark x1="45313" y1="39063" x2="45313" y2="39063"/>
                        <a14:foregroundMark x1="35000" y1="40313" x2="56250" y2="40469"/>
                        <a14:foregroundMark x1="43281" y1="37344" x2="59375" y2="37813"/>
                        <a14:foregroundMark x1="31250" y1="55000" x2="31250" y2="55000"/>
                        <a14:foregroundMark x1="63594" y1="55156" x2="64063" y2="57813"/>
                        <a14:foregroundMark x1="67188" y1="54688" x2="67188" y2="54688"/>
                        <a14:foregroundMark x1="66406" y1="53281" x2="70000" y2="55937"/>
                      </a14:backgroundRemoval>
                    </a14:imgEffect>
                  </a14:imgLayer>
                </a14:imgProps>
              </a:ext>
              <a:ext uri="{28A0092B-C50C-407E-A947-70E740481C1C}">
                <a14:useLocalDpi xmlns:a14="http://schemas.microsoft.com/office/drawing/2010/main" val="0"/>
              </a:ext>
            </a:extLst>
          </a:blip>
          <a:stretch>
            <a:fillRect/>
          </a:stretch>
        </p:blipFill>
        <p:spPr>
          <a:xfrm>
            <a:off x="6826172" y="5713951"/>
            <a:ext cx="1252396" cy="1252396"/>
          </a:xfrm>
          <a:prstGeom prst="rect">
            <a:avLst/>
          </a:prstGeom>
        </p:spPr>
      </p:pic>
      <p:pic>
        <p:nvPicPr>
          <p:cNvPr id="63" name="圖片 62"/>
          <p:cNvPicPr>
            <a:picLocks noChangeAspect="1"/>
          </p:cNvPicPr>
          <p:nvPr/>
        </p:nvPicPr>
        <p:blipFill>
          <a:blip r:embed="rId2" cstate="print">
            <a:duotone>
              <a:prstClr val="black"/>
              <a:srgbClr val="FF0000">
                <a:tint val="45000"/>
                <a:satMod val="400000"/>
              </a:srgbClr>
            </a:duotone>
            <a:extLst>
              <a:ext uri="{BEBA8EAE-BF5A-486C-A8C5-ECC9F3942E4B}">
                <a14:imgProps xmlns:a14="http://schemas.microsoft.com/office/drawing/2010/main">
                  <a14:imgLayer r:embed="rId3">
                    <a14:imgEffect>
                      <a14:backgroundRemoval t="10000" b="90000" l="10000" r="90000">
                        <a14:foregroundMark x1="27969" y1="54219" x2="32969" y2="62031"/>
                        <a14:foregroundMark x1="27031" y1="56406" x2="28750" y2="60625"/>
                        <a14:foregroundMark x1="35469" y1="57656" x2="35469" y2="57656"/>
                        <a14:foregroundMark x1="30938" y1="63438" x2="30938" y2="63438"/>
                        <a14:foregroundMark x1="34219" y1="62813" x2="34219" y2="62813"/>
                        <a14:foregroundMark x1="36250" y1="60469" x2="36250" y2="60469"/>
                        <a14:foregroundMark x1="35781" y1="56406" x2="35781" y2="56406"/>
                        <a14:foregroundMark x1="65469" y1="57344" x2="65469" y2="57344"/>
                        <a14:foregroundMark x1="66406" y1="61250" x2="66406" y2="61250"/>
                        <a14:foregroundMark x1="69063" y1="61563" x2="69063" y2="61563"/>
                        <a14:foregroundMark x1="67344" y1="63125" x2="67344" y2="63125"/>
                        <a14:foregroundMark x1="70781" y1="61563" x2="70781" y2="61563"/>
                        <a14:foregroundMark x1="72188" y1="56563" x2="72188" y2="56563"/>
                        <a14:foregroundMark x1="69375" y1="55000" x2="69375" y2="55000"/>
                        <a14:foregroundMark x1="63281" y1="60469" x2="66406" y2="63281"/>
                        <a14:foregroundMark x1="67656" y1="58906" x2="67656" y2="58906"/>
                        <a14:foregroundMark x1="68750" y1="58438" x2="68750" y2="58438"/>
                        <a14:foregroundMark x1="68750" y1="58438" x2="68750" y2="58438"/>
                        <a14:foregroundMark x1="68750" y1="58438" x2="68750" y2="58438"/>
                        <a14:foregroundMark x1="38438" y1="40313" x2="38438" y2="40313"/>
                        <a14:foregroundMark x1="45313" y1="39063" x2="45313" y2="39063"/>
                        <a14:foregroundMark x1="35000" y1="40313" x2="56250" y2="40469"/>
                        <a14:foregroundMark x1="43281" y1="37344" x2="59375" y2="37813"/>
                        <a14:foregroundMark x1="31250" y1="55000" x2="31250" y2="55000"/>
                        <a14:foregroundMark x1="63594" y1="55156" x2="64063" y2="57813"/>
                        <a14:foregroundMark x1="67188" y1="54688" x2="67188" y2="54688"/>
                        <a14:foregroundMark x1="66406" y1="53281" x2="70000" y2="55937"/>
                      </a14:backgroundRemoval>
                    </a14:imgEffect>
                  </a14:imgLayer>
                </a14:imgProps>
              </a:ext>
              <a:ext uri="{28A0092B-C50C-407E-A947-70E740481C1C}">
                <a14:useLocalDpi xmlns:a14="http://schemas.microsoft.com/office/drawing/2010/main" val="0"/>
              </a:ext>
            </a:extLst>
          </a:blip>
          <a:stretch>
            <a:fillRect/>
          </a:stretch>
        </p:blipFill>
        <p:spPr>
          <a:xfrm>
            <a:off x="8676166" y="5713951"/>
            <a:ext cx="1252396" cy="1252396"/>
          </a:xfrm>
          <a:prstGeom prst="rect">
            <a:avLst/>
          </a:prstGeom>
        </p:spPr>
      </p:pic>
      <p:pic>
        <p:nvPicPr>
          <p:cNvPr id="64" name="圖片 63"/>
          <p:cNvPicPr>
            <a:picLocks noChangeAspect="1"/>
          </p:cNvPicPr>
          <p:nvPr/>
        </p:nvPicPr>
        <p:blipFill>
          <a:blip r:embed="rId2" cstate="print">
            <a:extLst>
              <a:ext uri="{BEBA8EAE-BF5A-486C-A8C5-ECC9F3942E4B}">
                <a14:imgProps xmlns:a14="http://schemas.microsoft.com/office/drawing/2010/main">
                  <a14:imgLayer r:embed="rId3">
                    <a14:imgEffect>
                      <a14:backgroundRemoval t="10000" b="90000" l="10000" r="90000">
                        <a14:foregroundMark x1="27969" y1="54219" x2="32969" y2="62031"/>
                        <a14:foregroundMark x1="27031" y1="56406" x2="28750" y2="60625"/>
                        <a14:foregroundMark x1="35469" y1="57656" x2="35469" y2="57656"/>
                        <a14:foregroundMark x1="30938" y1="63438" x2="30938" y2="63438"/>
                        <a14:foregroundMark x1="34219" y1="62813" x2="34219" y2="62813"/>
                        <a14:foregroundMark x1="36250" y1="60469" x2="36250" y2="60469"/>
                        <a14:foregroundMark x1="35781" y1="56406" x2="35781" y2="56406"/>
                        <a14:foregroundMark x1="65469" y1="57344" x2="65469" y2="57344"/>
                        <a14:foregroundMark x1="66406" y1="61250" x2="66406" y2="61250"/>
                        <a14:foregroundMark x1="69063" y1="61563" x2="69063" y2="61563"/>
                        <a14:foregroundMark x1="67344" y1="63125" x2="67344" y2="63125"/>
                        <a14:foregroundMark x1="70781" y1="61563" x2="70781" y2="61563"/>
                        <a14:foregroundMark x1="72188" y1="56563" x2="72188" y2="56563"/>
                        <a14:foregroundMark x1="69375" y1="55000" x2="69375" y2="55000"/>
                        <a14:foregroundMark x1="63281" y1="60469" x2="66406" y2="63281"/>
                        <a14:foregroundMark x1="67656" y1="58906" x2="67656" y2="58906"/>
                        <a14:foregroundMark x1="68750" y1="58438" x2="68750" y2="58438"/>
                        <a14:foregroundMark x1="68750" y1="58438" x2="68750" y2="58438"/>
                        <a14:foregroundMark x1="68750" y1="58438" x2="68750" y2="58438"/>
                        <a14:foregroundMark x1="38438" y1="40313" x2="38438" y2="40313"/>
                        <a14:foregroundMark x1="45313" y1="39063" x2="45313" y2="39063"/>
                        <a14:foregroundMark x1="35000" y1="40313" x2="56250" y2="40469"/>
                        <a14:foregroundMark x1="43281" y1="37344" x2="59375" y2="37813"/>
                        <a14:foregroundMark x1="31250" y1="55000" x2="31250" y2="55000"/>
                        <a14:foregroundMark x1="63594" y1="55156" x2="64063" y2="57813"/>
                        <a14:foregroundMark x1="67188" y1="54688" x2="67188" y2="54688"/>
                        <a14:foregroundMark x1="66406" y1="53281" x2="70000" y2="55937"/>
                      </a14:backgroundRemoval>
                    </a14:imgEffect>
                  </a14:imgLayer>
                </a14:imgProps>
              </a:ext>
              <a:ext uri="{28A0092B-C50C-407E-A947-70E740481C1C}">
                <a14:useLocalDpi xmlns:a14="http://schemas.microsoft.com/office/drawing/2010/main" val="0"/>
              </a:ext>
            </a:extLst>
          </a:blip>
          <a:stretch>
            <a:fillRect/>
          </a:stretch>
        </p:blipFill>
        <p:spPr>
          <a:xfrm>
            <a:off x="10399551" y="5000565"/>
            <a:ext cx="1252396" cy="1252396"/>
          </a:xfrm>
          <a:prstGeom prst="rect">
            <a:avLst/>
          </a:prstGeom>
          <a:scene3d>
            <a:camera prst="orthographicFront">
              <a:rot lat="0" lon="10800000" rev="0"/>
            </a:camera>
            <a:lightRig rig="threePt" dir="t"/>
          </a:scene3d>
        </p:spPr>
      </p:pic>
      <p:cxnSp>
        <p:nvCxnSpPr>
          <p:cNvPr id="65" name="直線單箭頭接點 64"/>
          <p:cNvCxnSpPr/>
          <p:nvPr/>
        </p:nvCxnSpPr>
        <p:spPr>
          <a:xfrm flipV="1">
            <a:off x="8139501" y="5762859"/>
            <a:ext cx="497851" cy="58549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6" name="直線單箭頭接點 65"/>
          <p:cNvCxnSpPr/>
          <p:nvPr/>
        </p:nvCxnSpPr>
        <p:spPr>
          <a:xfrm flipV="1">
            <a:off x="8749483" y="5736341"/>
            <a:ext cx="974702" cy="2474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7" name="直線單箭頭接點 66"/>
          <p:cNvCxnSpPr/>
          <p:nvPr/>
        </p:nvCxnSpPr>
        <p:spPr>
          <a:xfrm>
            <a:off x="9827927" y="5750274"/>
            <a:ext cx="785406" cy="59807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60452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373109" y="898711"/>
            <a:ext cx="10269647" cy="581249"/>
          </a:xfrm>
          <a:prstGeom prst="rect">
            <a:avLst/>
          </a:prstGeom>
        </p:spPr>
        <p:txBody>
          <a:bodyPr wrap="square">
            <a:spAutoFit/>
          </a:bodyPr>
          <a:lstStyle/>
          <a:p>
            <a:pPr marL="342900" indent="-342900">
              <a:lnSpc>
                <a:spcPct val="150000"/>
              </a:lnSpc>
              <a:buFont typeface="Arial" panose="020B0604020202020204" pitchFamily="34" charset="0"/>
              <a:buChar char="•"/>
            </a:pPr>
            <a:endParaRPr lang="zh-TW" altLang="en-US" sz="2400" dirty="0"/>
          </a:p>
        </p:txBody>
      </p:sp>
      <p:sp>
        <p:nvSpPr>
          <p:cNvPr id="3" name="文字方塊 2"/>
          <p:cNvSpPr txBox="1"/>
          <p:nvPr/>
        </p:nvSpPr>
        <p:spPr>
          <a:xfrm>
            <a:off x="1176950" y="226337"/>
            <a:ext cx="3589444" cy="461665"/>
          </a:xfrm>
          <a:prstGeom prst="rect">
            <a:avLst/>
          </a:prstGeom>
          <a:noFill/>
        </p:spPr>
        <p:txBody>
          <a:bodyPr wrap="none" rtlCol="0">
            <a:spAutoFit/>
          </a:bodyPr>
          <a:lstStyle/>
          <a:p>
            <a:r>
              <a:rPr lang="en-US" altLang="zh-TW" sz="2400" dirty="0" smtClean="0"/>
              <a:t>Results-</a:t>
            </a:r>
            <a:r>
              <a:rPr lang="zh-TW" altLang="en-US" sz="2400" dirty="0" smtClean="0"/>
              <a:t>在</a:t>
            </a:r>
            <a:r>
              <a:rPr lang="en-US" altLang="zh-TW" sz="2400" dirty="0" smtClean="0"/>
              <a:t>t3</a:t>
            </a:r>
            <a:r>
              <a:rPr lang="zh-TW" altLang="en-US" sz="2400" dirty="0" smtClean="0"/>
              <a:t>分析碰撞風險</a:t>
            </a:r>
            <a:endParaRPr lang="zh-TW" altLang="en-US" sz="2400" dirty="0"/>
          </a:p>
        </p:txBody>
      </p:sp>
      <p:pic>
        <p:nvPicPr>
          <p:cNvPr id="4" name="圖片 3"/>
          <p:cNvPicPr/>
          <p:nvPr/>
        </p:nvPicPr>
        <p:blipFill rotWithShape="1">
          <a:blip r:embed="rId3">
            <a:extLst>
              <a:ext uri="{28A0092B-C50C-407E-A947-70E740481C1C}">
                <a14:useLocalDpi xmlns:a14="http://schemas.microsoft.com/office/drawing/2010/main" val="0"/>
              </a:ext>
            </a:extLst>
          </a:blip>
          <a:srcRect r="-184" b="19198"/>
          <a:stretch/>
        </p:blipFill>
        <p:spPr>
          <a:xfrm>
            <a:off x="6980220" y="1804531"/>
            <a:ext cx="5211779" cy="4686803"/>
          </a:xfrm>
          <a:prstGeom prst="rect">
            <a:avLst/>
          </a:prstGeom>
        </p:spPr>
      </p:pic>
      <p:sp>
        <p:nvSpPr>
          <p:cNvPr id="5" name="矩形 4"/>
          <p:cNvSpPr/>
          <p:nvPr/>
        </p:nvSpPr>
        <p:spPr>
          <a:xfrm>
            <a:off x="1077362" y="867725"/>
            <a:ext cx="5785165" cy="5078313"/>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en-US" sz="2400" dirty="0" smtClean="0"/>
              <a:t>右圖顯示有交互作用</a:t>
            </a:r>
            <a:endParaRPr lang="en-US" altLang="zh-TW" sz="2400" dirty="0" smtClean="0"/>
          </a:p>
          <a:p>
            <a:pPr marL="342900" indent="-342900">
              <a:lnSpc>
                <a:spcPct val="150000"/>
              </a:lnSpc>
              <a:buFont typeface="Arial" panose="020B0604020202020204" pitchFamily="34" charset="0"/>
              <a:buChar char="•"/>
            </a:pPr>
            <a:r>
              <a:rPr lang="zh-TW" altLang="en-US" sz="2400" dirty="0" smtClean="0"/>
              <a:t>對向</a:t>
            </a:r>
            <a:r>
              <a:rPr lang="zh-TW" altLang="zh-TW" sz="2400" dirty="0" smtClean="0"/>
              <a:t>交通狀況</a:t>
            </a:r>
            <a:r>
              <a:rPr lang="en-US" altLang="zh-TW" sz="2400" dirty="0" smtClean="0"/>
              <a:t>Opposite</a:t>
            </a:r>
            <a:r>
              <a:rPr lang="zh-TW" altLang="zh-TW" sz="2400" dirty="0"/>
              <a:t>有</a:t>
            </a:r>
            <a:r>
              <a:rPr lang="zh-TW" altLang="zh-TW" sz="2400" dirty="0" smtClean="0"/>
              <a:t>一個</a:t>
            </a:r>
            <a:r>
              <a:rPr lang="zh-TW" altLang="en-US" sz="2400" dirty="0" smtClean="0"/>
              <a:t>顯著</a:t>
            </a:r>
            <a:r>
              <a:rPr lang="zh-TW" altLang="zh-TW" sz="2400" dirty="0" smtClean="0"/>
              <a:t>影響</a:t>
            </a:r>
            <a:r>
              <a:rPr lang="en-US" altLang="zh-TW" sz="2400" dirty="0"/>
              <a:t>F(1, 27) = 6.67, p = 0.016</a:t>
            </a:r>
            <a:r>
              <a:rPr lang="zh-TW" altLang="zh-TW" sz="2400" dirty="0"/>
              <a:t>，即那些在關鍵時間下超車的人</a:t>
            </a:r>
            <a:r>
              <a:rPr lang="en-US" altLang="zh-TW" sz="2400" dirty="0"/>
              <a:t>(&lt;4s)</a:t>
            </a:r>
            <a:r>
              <a:rPr lang="zh-TW" altLang="zh-TW" sz="2400" dirty="0" smtClean="0"/>
              <a:t>，</a:t>
            </a:r>
            <a:r>
              <a:rPr lang="zh-TW" altLang="en-US" sz="2400" dirty="0" smtClean="0"/>
              <a:t>比</a:t>
            </a:r>
            <a:r>
              <a:rPr lang="en-US" altLang="zh-TW" sz="2400" dirty="0" smtClean="0"/>
              <a:t>(&gt;4.5s)</a:t>
            </a:r>
            <a:r>
              <a:rPr lang="zh-TW" altLang="en-US" sz="2400" dirty="0" smtClean="0"/>
              <a:t>時</a:t>
            </a:r>
            <a:r>
              <a:rPr lang="zh-TW" altLang="zh-TW" sz="2400" dirty="0" smtClean="0"/>
              <a:t>間</a:t>
            </a:r>
            <a:r>
              <a:rPr lang="zh-TW" altLang="zh-TW" sz="2400" dirty="0"/>
              <a:t>少</a:t>
            </a:r>
            <a:r>
              <a:rPr lang="en-US" altLang="zh-TW" sz="2400" dirty="0"/>
              <a:t>(M = 0.05, SD = 0.03; M = 0.07, SD = </a:t>
            </a:r>
            <a:r>
              <a:rPr lang="en-US" altLang="zh-TW" sz="2400" dirty="0" smtClean="0"/>
              <a:t>0.03)</a:t>
            </a:r>
            <a:r>
              <a:rPr lang="zh-TW" altLang="zh-TW" sz="2400" dirty="0" smtClean="0"/>
              <a:t>。</a:t>
            </a:r>
            <a:endParaRPr lang="en-US" altLang="zh-TW" sz="2400" dirty="0" smtClean="0"/>
          </a:p>
          <a:p>
            <a:pPr marL="342900" indent="-342900">
              <a:lnSpc>
                <a:spcPct val="150000"/>
              </a:lnSpc>
              <a:buFont typeface="Arial" panose="020B0604020202020204" pitchFamily="34" charset="0"/>
              <a:buChar char="•"/>
            </a:pPr>
            <a:r>
              <a:rPr lang="zh-TW" altLang="en-US" sz="2400" dirty="0" smtClean="0"/>
              <a:t>對</a:t>
            </a:r>
            <a:r>
              <a:rPr lang="zh-TW" altLang="en-US" sz="2400" dirty="0"/>
              <a:t>向</a:t>
            </a:r>
            <a:r>
              <a:rPr lang="zh-TW" altLang="zh-TW" sz="2400" dirty="0" smtClean="0"/>
              <a:t>交通</a:t>
            </a:r>
            <a:r>
              <a:rPr lang="zh-TW" altLang="zh-TW" sz="2400" dirty="0"/>
              <a:t>狀況也產生了巨大的影響</a:t>
            </a:r>
            <a:r>
              <a:rPr lang="en-US" altLang="zh-TW" sz="2400" dirty="0"/>
              <a:t>F(1, 27) = 4.17, = .051</a:t>
            </a:r>
            <a:r>
              <a:rPr lang="zh-TW" altLang="zh-TW" sz="2400" dirty="0"/>
              <a:t>，「有新來車」組中的人比「有來車」組中的</a:t>
            </a:r>
            <a:r>
              <a:rPr lang="en-US" altLang="zh-TW" sz="2400" dirty="0"/>
              <a:t>Overtaken</a:t>
            </a:r>
            <a:r>
              <a:rPr lang="zh-TW" altLang="zh-TW" sz="2400" dirty="0"/>
              <a:t>時間更短。</a:t>
            </a:r>
            <a:endParaRPr lang="zh-TW" altLang="en-US" sz="2400" dirty="0"/>
          </a:p>
        </p:txBody>
      </p:sp>
    </p:spTree>
    <p:extLst>
      <p:ext uri="{BB962C8B-B14F-4D97-AF65-F5344CB8AC3E}">
        <p14:creationId xmlns:p14="http://schemas.microsoft.com/office/powerpoint/2010/main" val="22653950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方塊 2"/>
          <p:cNvSpPr txBox="1"/>
          <p:nvPr/>
        </p:nvSpPr>
        <p:spPr>
          <a:xfrm>
            <a:off x="1176950" y="226337"/>
            <a:ext cx="3589444" cy="461665"/>
          </a:xfrm>
          <a:prstGeom prst="rect">
            <a:avLst/>
          </a:prstGeom>
          <a:noFill/>
        </p:spPr>
        <p:txBody>
          <a:bodyPr wrap="none" rtlCol="0">
            <a:spAutoFit/>
          </a:bodyPr>
          <a:lstStyle/>
          <a:p>
            <a:r>
              <a:rPr lang="en-US" altLang="zh-TW" sz="2400" dirty="0" smtClean="0"/>
              <a:t>Results-</a:t>
            </a:r>
            <a:r>
              <a:rPr lang="zh-TW" altLang="en-US" sz="2400" dirty="0" smtClean="0"/>
              <a:t>在</a:t>
            </a:r>
            <a:r>
              <a:rPr lang="en-US" altLang="zh-TW" sz="2400" dirty="0" smtClean="0"/>
              <a:t>t3</a:t>
            </a:r>
            <a:r>
              <a:rPr lang="zh-TW" altLang="en-US" sz="2400" dirty="0" smtClean="0"/>
              <a:t>分析碰撞風險</a:t>
            </a:r>
            <a:endParaRPr lang="zh-TW" altLang="en-US" sz="2400" dirty="0"/>
          </a:p>
        </p:txBody>
      </p:sp>
      <p:pic>
        <p:nvPicPr>
          <p:cNvPr id="4" name="圖片 3"/>
          <p:cNvPicPr/>
          <p:nvPr/>
        </p:nvPicPr>
        <p:blipFill rotWithShape="1">
          <a:blip r:embed="rId2">
            <a:extLst>
              <a:ext uri="{28A0092B-C50C-407E-A947-70E740481C1C}">
                <a14:useLocalDpi xmlns:a14="http://schemas.microsoft.com/office/drawing/2010/main" val="0"/>
              </a:ext>
            </a:extLst>
          </a:blip>
          <a:srcRect b="14323"/>
          <a:stretch/>
        </p:blipFill>
        <p:spPr>
          <a:xfrm>
            <a:off x="7638745" y="2009243"/>
            <a:ext cx="4553255" cy="3834460"/>
          </a:xfrm>
          <a:prstGeom prst="rect">
            <a:avLst/>
          </a:prstGeom>
        </p:spPr>
      </p:pic>
      <p:sp>
        <p:nvSpPr>
          <p:cNvPr id="5" name="矩形 4"/>
          <p:cNvSpPr/>
          <p:nvPr/>
        </p:nvSpPr>
        <p:spPr>
          <a:xfrm>
            <a:off x="896293" y="1003695"/>
            <a:ext cx="6742451" cy="4524315"/>
          </a:xfrm>
          <a:prstGeom prst="rect">
            <a:avLst/>
          </a:prstGeom>
        </p:spPr>
        <p:txBody>
          <a:bodyPr wrap="square">
            <a:spAutoFit/>
          </a:bodyPr>
          <a:lstStyle/>
          <a:p>
            <a:pPr>
              <a:lnSpc>
                <a:spcPct val="150000"/>
              </a:lnSpc>
            </a:pPr>
            <a:r>
              <a:rPr lang="en-US" altLang="zh-TW" sz="2400" dirty="0"/>
              <a:t>2 x 2 ANOVA</a:t>
            </a:r>
            <a:r>
              <a:rPr lang="zh-TW" altLang="zh-TW" sz="2400" dirty="0"/>
              <a:t>分析了在</a:t>
            </a:r>
            <a:r>
              <a:rPr lang="en-US" altLang="zh-TW" sz="2400" dirty="0"/>
              <a:t>t3</a:t>
            </a:r>
            <a:r>
              <a:rPr lang="zh-TW" altLang="zh-TW" sz="2400" dirty="0"/>
              <a:t>處要超越的橫向</a:t>
            </a:r>
            <a:r>
              <a:rPr lang="zh-TW" altLang="zh-TW" sz="2400" dirty="0" smtClean="0"/>
              <a:t>距離</a:t>
            </a:r>
            <a:endParaRPr lang="en-US" altLang="zh-TW" sz="2400" dirty="0" smtClean="0"/>
          </a:p>
          <a:p>
            <a:pPr>
              <a:lnSpc>
                <a:spcPct val="150000"/>
              </a:lnSpc>
            </a:pPr>
            <a:r>
              <a:rPr lang="zh-TW" altLang="en-US" sz="2400" dirty="0" smtClean="0">
                <a:cs typeface="Times New Roman" panose="02020603050405020304" pitchFamily="18" charset="0"/>
              </a:rPr>
              <a:t>因子：</a:t>
            </a:r>
            <a:endParaRPr lang="en-US" altLang="zh-TW" sz="2400" dirty="0" smtClean="0">
              <a:cs typeface="Times New Roman" panose="02020603050405020304" pitchFamily="18" charset="0"/>
            </a:endParaRPr>
          </a:p>
          <a:p>
            <a:pPr marL="457200" indent="-457200">
              <a:lnSpc>
                <a:spcPct val="150000"/>
              </a:lnSpc>
              <a:buFont typeface="+mj-lt"/>
              <a:buAutoNum type="arabicPeriod"/>
            </a:pPr>
            <a:r>
              <a:rPr lang="zh-TW" altLang="zh-TW" sz="2400" dirty="0" smtClean="0"/>
              <a:t>「有來車」</a:t>
            </a:r>
            <a:r>
              <a:rPr lang="zh-TW" altLang="en-US" sz="2400" dirty="0" smtClean="0"/>
              <a:t>、</a:t>
            </a:r>
            <a:r>
              <a:rPr lang="zh-TW" altLang="zh-TW" sz="2400" dirty="0" smtClean="0"/>
              <a:t>「有新來車」</a:t>
            </a:r>
            <a:endParaRPr lang="en-US" altLang="zh-TW" sz="2400" dirty="0" smtClean="0"/>
          </a:p>
          <a:p>
            <a:pPr marL="457200" indent="-457200">
              <a:lnSpc>
                <a:spcPct val="150000"/>
              </a:lnSpc>
              <a:buFont typeface="+mj-lt"/>
              <a:buAutoNum type="arabicPeriod"/>
            </a:pPr>
            <a:r>
              <a:rPr lang="zh-TW" altLang="zh-TW" sz="2400" dirty="0" smtClean="0"/>
              <a:t>關鍵時間間隔</a:t>
            </a:r>
            <a:r>
              <a:rPr lang="en-US" altLang="zh-TW" sz="2400" dirty="0" smtClean="0"/>
              <a:t>(&lt;4s)</a:t>
            </a:r>
            <a:r>
              <a:rPr lang="zh-TW" altLang="en-US" sz="2400" dirty="0" smtClean="0"/>
              <a:t>、</a:t>
            </a:r>
            <a:r>
              <a:rPr lang="zh-TW" altLang="zh-TW" sz="2400" dirty="0" smtClean="0"/>
              <a:t>關鍵時間間隔</a:t>
            </a:r>
            <a:r>
              <a:rPr lang="en-US" altLang="zh-TW" sz="2400" dirty="0" smtClean="0"/>
              <a:t>(&gt;4s)</a:t>
            </a:r>
          </a:p>
          <a:p>
            <a:pPr marL="342900" indent="-342900">
              <a:lnSpc>
                <a:spcPct val="150000"/>
              </a:lnSpc>
              <a:buFont typeface="Arial" panose="020B0604020202020204" pitchFamily="34" charset="0"/>
              <a:buChar char="•"/>
            </a:pPr>
            <a:r>
              <a:rPr lang="zh-TW" altLang="en-US" sz="2400" dirty="0" smtClean="0"/>
              <a:t>對向</a:t>
            </a:r>
            <a:r>
              <a:rPr lang="zh-TW" altLang="zh-TW" sz="2400" dirty="0" smtClean="0"/>
              <a:t>交通狀況</a:t>
            </a:r>
            <a:r>
              <a:rPr lang="en-US" altLang="zh-TW" sz="2400" dirty="0" smtClean="0"/>
              <a:t>Opposite</a:t>
            </a:r>
            <a:r>
              <a:rPr lang="zh-TW" altLang="en-US" sz="2400" dirty="0" smtClean="0"/>
              <a:t>有顯著</a:t>
            </a:r>
            <a:r>
              <a:rPr lang="zh-TW" altLang="zh-TW" sz="2400" dirty="0" smtClean="0"/>
              <a:t>影響</a:t>
            </a:r>
            <a:r>
              <a:rPr lang="en-US" altLang="zh-TW" sz="2400" dirty="0"/>
              <a:t>(&lt;4s)</a:t>
            </a:r>
            <a:r>
              <a:rPr lang="zh-TW" altLang="zh-TW" sz="2400" dirty="0"/>
              <a:t>，</a:t>
            </a:r>
            <a:r>
              <a:rPr lang="en-US" altLang="zh-TW" sz="2400" dirty="0"/>
              <a:t>F</a:t>
            </a:r>
            <a:r>
              <a:rPr lang="zh-TW" altLang="zh-TW" sz="2400" dirty="0"/>
              <a:t>（</a:t>
            </a:r>
            <a:r>
              <a:rPr lang="en-US" altLang="zh-TW" sz="2400" dirty="0"/>
              <a:t>1, 27</a:t>
            </a:r>
            <a:r>
              <a:rPr lang="zh-TW" altLang="zh-TW" sz="2400" dirty="0"/>
              <a:t>）</a:t>
            </a:r>
            <a:r>
              <a:rPr lang="en-US" altLang="zh-TW" sz="2400" dirty="0"/>
              <a:t>= 8.15</a:t>
            </a:r>
            <a:r>
              <a:rPr lang="zh-TW" altLang="zh-TW" sz="2400" dirty="0"/>
              <a:t>，</a:t>
            </a:r>
            <a:r>
              <a:rPr lang="en-US" altLang="zh-TW" sz="2400" dirty="0"/>
              <a:t>p &lt;.</a:t>
            </a:r>
            <a:r>
              <a:rPr lang="en-US" altLang="zh-TW" sz="2400" dirty="0" smtClean="0"/>
              <a:t>001)</a:t>
            </a:r>
            <a:r>
              <a:rPr lang="zh-TW" altLang="en-US" sz="2400" dirty="0" smtClean="0"/>
              <a:t>比</a:t>
            </a:r>
            <a:r>
              <a:rPr lang="en-US" altLang="zh-TW" sz="2400" dirty="0" smtClean="0"/>
              <a:t>(&gt;4s)</a:t>
            </a:r>
            <a:r>
              <a:rPr lang="zh-TW" altLang="zh-TW" sz="2400" dirty="0" smtClean="0"/>
              <a:t>保持</a:t>
            </a:r>
            <a:r>
              <a:rPr lang="zh-TW" altLang="zh-TW" sz="2400" dirty="0"/>
              <a:t>較小的橫向距離（分別為</a:t>
            </a:r>
            <a:r>
              <a:rPr lang="en-US" altLang="zh-TW" sz="2400" dirty="0"/>
              <a:t>M = 0.82</a:t>
            </a:r>
            <a:r>
              <a:rPr lang="zh-TW" altLang="zh-TW" sz="2400" dirty="0"/>
              <a:t>，</a:t>
            </a:r>
            <a:r>
              <a:rPr lang="en-US" altLang="zh-TW" sz="2400" dirty="0"/>
              <a:t>SD = 0.21</a:t>
            </a:r>
            <a:r>
              <a:rPr lang="zh-TW" altLang="zh-TW" sz="2400" dirty="0"/>
              <a:t>；</a:t>
            </a:r>
            <a:r>
              <a:rPr lang="en-US" altLang="zh-TW" sz="2400" dirty="0"/>
              <a:t> M = 1.10</a:t>
            </a:r>
            <a:r>
              <a:rPr lang="zh-TW" altLang="zh-TW" sz="2400" dirty="0"/>
              <a:t>，</a:t>
            </a:r>
            <a:r>
              <a:rPr lang="en-US" altLang="zh-TW" sz="2400" dirty="0"/>
              <a:t>SD = 0.32</a:t>
            </a:r>
            <a:r>
              <a:rPr lang="zh-TW" altLang="zh-TW" sz="2400" dirty="0"/>
              <a:t>）</a:t>
            </a:r>
            <a:endParaRPr lang="en-US" altLang="zh-TW" sz="2400" dirty="0" smtClean="0"/>
          </a:p>
        </p:txBody>
      </p:sp>
    </p:spTree>
    <p:extLst>
      <p:ext uri="{BB962C8B-B14F-4D97-AF65-F5344CB8AC3E}">
        <p14:creationId xmlns:p14="http://schemas.microsoft.com/office/powerpoint/2010/main" val="17991200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方塊 2"/>
          <p:cNvSpPr txBox="1"/>
          <p:nvPr/>
        </p:nvSpPr>
        <p:spPr>
          <a:xfrm>
            <a:off x="1176950" y="226337"/>
            <a:ext cx="3589444" cy="461665"/>
          </a:xfrm>
          <a:prstGeom prst="rect">
            <a:avLst/>
          </a:prstGeom>
          <a:noFill/>
        </p:spPr>
        <p:txBody>
          <a:bodyPr wrap="none" rtlCol="0">
            <a:spAutoFit/>
          </a:bodyPr>
          <a:lstStyle/>
          <a:p>
            <a:r>
              <a:rPr lang="en-US" altLang="zh-TW" sz="2400" dirty="0" smtClean="0"/>
              <a:t>Results-</a:t>
            </a:r>
            <a:r>
              <a:rPr lang="zh-TW" altLang="en-US" sz="2400" dirty="0" smtClean="0"/>
              <a:t>在</a:t>
            </a:r>
            <a:r>
              <a:rPr lang="en-US" altLang="zh-TW" sz="2400" dirty="0" smtClean="0"/>
              <a:t>t3</a:t>
            </a:r>
            <a:r>
              <a:rPr lang="zh-TW" altLang="en-US" sz="2400" dirty="0" smtClean="0"/>
              <a:t>分析碰撞風險</a:t>
            </a:r>
            <a:endParaRPr lang="zh-TW" altLang="en-US" sz="2400" dirty="0"/>
          </a:p>
        </p:txBody>
      </p:sp>
      <p:pic>
        <p:nvPicPr>
          <p:cNvPr id="5" name="圖片 4"/>
          <p:cNvPicPr/>
          <p:nvPr/>
        </p:nvPicPr>
        <p:blipFill rotWithShape="1">
          <a:blip r:embed="rId2">
            <a:extLst>
              <a:ext uri="{28A0092B-C50C-407E-A947-70E740481C1C}">
                <a14:useLocalDpi xmlns:a14="http://schemas.microsoft.com/office/drawing/2010/main" val="0"/>
              </a:ext>
            </a:extLst>
          </a:blip>
          <a:srcRect r="1164" b="18434"/>
          <a:stretch/>
        </p:blipFill>
        <p:spPr>
          <a:xfrm>
            <a:off x="7792428" y="1878157"/>
            <a:ext cx="4399572" cy="3418120"/>
          </a:xfrm>
          <a:prstGeom prst="rect">
            <a:avLst/>
          </a:prstGeom>
        </p:spPr>
      </p:pic>
      <p:sp>
        <p:nvSpPr>
          <p:cNvPr id="6" name="矩形 5"/>
          <p:cNvSpPr/>
          <p:nvPr/>
        </p:nvSpPr>
        <p:spPr>
          <a:xfrm>
            <a:off x="1176950" y="1003695"/>
            <a:ext cx="6726725" cy="5632311"/>
          </a:xfrm>
          <a:prstGeom prst="rect">
            <a:avLst/>
          </a:prstGeom>
        </p:spPr>
        <p:txBody>
          <a:bodyPr wrap="square">
            <a:spAutoFit/>
          </a:bodyPr>
          <a:lstStyle/>
          <a:p>
            <a:pPr>
              <a:lnSpc>
                <a:spcPct val="150000"/>
              </a:lnSpc>
            </a:pPr>
            <a:r>
              <a:rPr lang="en-US" altLang="zh-TW" sz="2400" dirty="0"/>
              <a:t>2 x 2 ANOVA</a:t>
            </a:r>
            <a:r>
              <a:rPr lang="zh-TW" altLang="zh-TW" sz="2400" dirty="0" smtClean="0"/>
              <a:t>對樣本分析</a:t>
            </a:r>
            <a:r>
              <a:rPr lang="zh-TW" altLang="zh-TW" sz="2400" dirty="0"/>
              <a:t>了沿超車操作的時間間隔</a:t>
            </a:r>
            <a:r>
              <a:rPr lang="en-US" altLang="zh-TW" sz="2400" dirty="0"/>
              <a:t>t1-t3</a:t>
            </a:r>
            <a:r>
              <a:rPr lang="zh-TW" altLang="zh-TW" sz="2400" dirty="0"/>
              <a:t>（</a:t>
            </a:r>
            <a:r>
              <a:rPr lang="en-US" altLang="zh-TW" sz="2400" dirty="0"/>
              <a:t>s</a:t>
            </a:r>
            <a:r>
              <a:rPr lang="zh-TW" altLang="zh-TW" sz="2400" dirty="0"/>
              <a:t>）的持續</a:t>
            </a:r>
            <a:r>
              <a:rPr lang="zh-TW" altLang="zh-TW" sz="2400" dirty="0" smtClean="0"/>
              <a:t>時間</a:t>
            </a:r>
            <a:endParaRPr lang="en-US" altLang="zh-TW" sz="2400" dirty="0" smtClean="0"/>
          </a:p>
          <a:p>
            <a:pPr>
              <a:lnSpc>
                <a:spcPct val="150000"/>
              </a:lnSpc>
            </a:pPr>
            <a:r>
              <a:rPr lang="zh-TW" altLang="en-US" sz="2400" dirty="0" smtClean="0"/>
              <a:t>因子：</a:t>
            </a:r>
            <a:endParaRPr lang="en-US" altLang="zh-TW" sz="2400" dirty="0" smtClean="0"/>
          </a:p>
          <a:p>
            <a:pPr marL="457200" indent="-457200">
              <a:lnSpc>
                <a:spcPct val="150000"/>
              </a:lnSpc>
              <a:buFont typeface="+mj-lt"/>
              <a:buAutoNum type="arabicPeriod"/>
            </a:pPr>
            <a:r>
              <a:rPr lang="zh-TW" altLang="zh-TW" sz="2400" dirty="0" smtClean="0"/>
              <a:t>「有來車」</a:t>
            </a:r>
            <a:r>
              <a:rPr lang="zh-TW" altLang="en-US" sz="2400" dirty="0" smtClean="0"/>
              <a:t>、</a:t>
            </a:r>
            <a:r>
              <a:rPr lang="zh-TW" altLang="zh-TW" sz="2400" dirty="0" smtClean="0"/>
              <a:t>「有新來車」</a:t>
            </a:r>
            <a:endParaRPr lang="en-US" altLang="zh-TW" sz="2400" dirty="0" smtClean="0"/>
          </a:p>
          <a:p>
            <a:pPr marL="457200" indent="-457200">
              <a:lnSpc>
                <a:spcPct val="150000"/>
              </a:lnSpc>
              <a:buFont typeface="+mj-lt"/>
              <a:buAutoNum type="arabicPeriod"/>
            </a:pPr>
            <a:r>
              <a:rPr lang="zh-TW" altLang="zh-TW" sz="2400" dirty="0" smtClean="0"/>
              <a:t>關鍵時間間隔</a:t>
            </a:r>
            <a:r>
              <a:rPr lang="en-US" altLang="zh-TW" sz="2400" dirty="0" smtClean="0"/>
              <a:t>(&lt;4s)</a:t>
            </a:r>
            <a:r>
              <a:rPr lang="zh-TW" altLang="en-US" sz="2400" dirty="0" smtClean="0"/>
              <a:t>、</a:t>
            </a:r>
            <a:r>
              <a:rPr lang="zh-TW" altLang="zh-TW" sz="2400" dirty="0" smtClean="0"/>
              <a:t>關鍵時間間隔</a:t>
            </a:r>
            <a:r>
              <a:rPr lang="en-US" altLang="zh-TW" sz="2400" dirty="0" smtClean="0"/>
              <a:t>(&gt;4s)</a:t>
            </a:r>
          </a:p>
          <a:p>
            <a:pPr marL="342900" indent="-342900">
              <a:lnSpc>
                <a:spcPct val="150000"/>
              </a:lnSpc>
              <a:buFont typeface="Arial" panose="020B0604020202020204" pitchFamily="34" charset="0"/>
              <a:buChar char="•"/>
            </a:pPr>
            <a:r>
              <a:rPr lang="zh-TW" altLang="en-US" sz="2400" dirty="0" smtClean="0"/>
              <a:t>對向</a:t>
            </a:r>
            <a:r>
              <a:rPr lang="zh-TW" altLang="zh-TW" sz="2400" dirty="0" smtClean="0"/>
              <a:t>交通</a:t>
            </a:r>
            <a:r>
              <a:rPr lang="zh-TW" altLang="zh-TW" sz="2400" dirty="0"/>
              <a:t>狀況</a:t>
            </a:r>
            <a:r>
              <a:rPr lang="en-US" altLang="zh-TW" sz="2400" dirty="0"/>
              <a:t>(Opposite</a:t>
            </a:r>
            <a:r>
              <a:rPr lang="en-US" altLang="zh-TW" sz="2400" dirty="0" smtClean="0"/>
              <a:t>)</a:t>
            </a:r>
            <a:r>
              <a:rPr lang="zh-TW" altLang="zh-TW" sz="2400" dirty="0" smtClean="0"/>
              <a:t> 有</a:t>
            </a:r>
            <a:r>
              <a:rPr lang="zh-TW" altLang="en-US" sz="2400" dirty="0" smtClean="0"/>
              <a:t>顯著</a:t>
            </a:r>
            <a:r>
              <a:rPr lang="zh-TW" altLang="zh-TW" sz="2400" dirty="0" smtClean="0"/>
              <a:t>影響</a:t>
            </a:r>
            <a:r>
              <a:rPr lang="zh-TW" altLang="zh-TW" sz="2400" dirty="0"/>
              <a:t>，</a:t>
            </a:r>
            <a:r>
              <a:rPr lang="en-US" altLang="zh-TW" sz="2400" dirty="0"/>
              <a:t>F(1, 27) = 4.26, p &lt; .049</a:t>
            </a:r>
            <a:r>
              <a:rPr lang="zh-TW" altLang="zh-TW" sz="2400" dirty="0"/>
              <a:t>，處於「有新來車」狀態的人比「有來車」狀態的人，花費更多的時間來完成</a:t>
            </a:r>
            <a:r>
              <a:rPr lang="en-US" altLang="zh-TW" sz="2400" dirty="0"/>
              <a:t>t1-t3</a:t>
            </a:r>
            <a:r>
              <a:rPr lang="zh-TW" altLang="zh-TW" sz="2400" dirty="0"/>
              <a:t>（分別為</a:t>
            </a:r>
            <a:r>
              <a:rPr lang="en-US" altLang="zh-TW" sz="2400" dirty="0"/>
              <a:t>M = 6.46, SD = 2.55; M = 4.16, SD = 1.24</a:t>
            </a:r>
            <a:r>
              <a:rPr lang="zh-TW" altLang="zh-TW" sz="2400" dirty="0"/>
              <a:t>）。</a:t>
            </a:r>
            <a:endParaRPr lang="en-US" altLang="zh-TW" sz="2400" dirty="0" smtClean="0"/>
          </a:p>
        </p:txBody>
      </p:sp>
    </p:spTree>
    <p:extLst>
      <p:ext uri="{BB962C8B-B14F-4D97-AF65-F5344CB8AC3E}">
        <p14:creationId xmlns:p14="http://schemas.microsoft.com/office/powerpoint/2010/main" val="9822983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文字方塊 2"/>
          <p:cNvSpPr txBox="1"/>
          <p:nvPr/>
        </p:nvSpPr>
        <p:spPr>
          <a:xfrm>
            <a:off x="1176950" y="226337"/>
            <a:ext cx="1518364" cy="461665"/>
          </a:xfrm>
          <a:prstGeom prst="rect">
            <a:avLst/>
          </a:prstGeom>
          <a:noFill/>
        </p:spPr>
        <p:txBody>
          <a:bodyPr wrap="none" rtlCol="0">
            <a:spAutoFit/>
          </a:bodyPr>
          <a:lstStyle/>
          <a:p>
            <a:r>
              <a:rPr lang="en-US" altLang="zh-TW" sz="2400" dirty="0"/>
              <a:t>Discussion</a:t>
            </a:r>
            <a:endParaRPr lang="zh-TW" altLang="en-US" sz="2400" dirty="0"/>
          </a:p>
        </p:txBody>
      </p:sp>
      <p:sp>
        <p:nvSpPr>
          <p:cNvPr id="4" name="矩形 3"/>
          <p:cNvSpPr/>
          <p:nvPr/>
        </p:nvSpPr>
        <p:spPr>
          <a:xfrm>
            <a:off x="1599444" y="1159340"/>
            <a:ext cx="9400516" cy="4524315"/>
          </a:xfrm>
          <a:prstGeom prst="rect">
            <a:avLst/>
          </a:prstGeom>
        </p:spPr>
        <p:txBody>
          <a:bodyPr wrap="square">
            <a:spAutoFit/>
          </a:bodyPr>
          <a:lstStyle/>
          <a:p>
            <a:r>
              <a:rPr lang="zh-TW" altLang="en-US" sz="2400" b="1" dirty="0" smtClean="0"/>
              <a:t>研究結果部分證實，即駕駛員在t3時，通常會根據與對方的距離遠近來調整後車時距。</a:t>
            </a:r>
            <a:r>
              <a:rPr lang="zh-TW" altLang="zh-TW" sz="2400" b="1" dirty="0"/>
              <a:t>只有那些在超車過程中交通狀況發生變化的駕駛（即有新來車組）才被迫根據</a:t>
            </a:r>
            <a:r>
              <a:rPr lang="en-US" altLang="zh-TW" sz="2400" b="1" dirty="0"/>
              <a:t>t3</a:t>
            </a:r>
            <a:r>
              <a:rPr lang="zh-TW" altLang="zh-TW" sz="2400" b="1" dirty="0"/>
              <a:t>時對面的距離來調整其後車時距以適應超車</a:t>
            </a:r>
            <a:r>
              <a:rPr lang="zh-TW" altLang="zh-TW" sz="2400" b="1" dirty="0" smtClean="0"/>
              <a:t>。</a:t>
            </a:r>
            <a:endParaRPr lang="en-US" altLang="zh-TW" sz="2400" b="1" dirty="0" smtClean="0"/>
          </a:p>
          <a:p>
            <a:pPr marL="342900" indent="-342900">
              <a:buFont typeface="Arial" panose="020B0604020202020204" pitchFamily="34" charset="0"/>
              <a:buChar char="•"/>
            </a:pPr>
            <a:r>
              <a:rPr lang="zh-TW" altLang="zh-TW" sz="2400" dirty="0"/>
              <a:t>有新來車」條件下的</a:t>
            </a:r>
            <a:r>
              <a:rPr lang="zh-TW" altLang="zh-TW" sz="2400" dirty="0" smtClean="0"/>
              <a:t>駕駛</a:t>
            </a:r>
            <a:r>
              <a:rPr lang="zh-TW" altLang="zh-TW" sz="2400" dirty="0"/>
              <a:t>：（</a:t>
            </a:r>
            <a:r>
              <a:rPr lang="en-US" altLang="zh-TW" sz="2400" dirty="0" err="1"/>
              <a:t>i</a:t>
            </a:r>
            <a:r>
              <a:rPr lang="zh-TW" altLang="zh-TW" sz="2400" dirty="0"/>
              <a:t>）「有新來車」和「有來車」兩種情况下，</a:t>
            </a:r>
            <a:r>
              <a:rPr lang="en-US" altLang="zh-TW" sz="2400" dirty="0"/>
              <a:t>t2</a:t>
            </a:r>
            <a:r>
              <a:rPr lang="zh-TW" altLang="zh-TW" sz="2400" dirty="0"/>
              <a:t>和</a:t>
            </a:r>
            <a:r>
              <a:rPr lang="en-US" altLang="zh-TW" sz="2400" dirty="0"/>
              <a:t>t3</a:t>
            </a:r>
            <a:r>
              <a:rPr lang="zh-TW" altLang="zh-TW" sz="2400" dirty="0"/>
              <a:t>到達對面的時間間隔沒有顯著差異；（</a:t>
            </a:r>
            <a:r>
              <a:rPr lang="en-US" altLang="zh-TW" sz="2400" dirty="0"/>
              <a:t>ii</a:t>
            </a:r>
            <a:r>
              <a:rPr lang="zh-TW" altLang="zh-TW" sz="2400" dirty="0"/>
              <a:t>）當</a:t>
            </a:r>
            <a:r>
              <a:rPr lang="en-US" altLang="zh-TW" sz="2400" dirty="0"/>
              <a:t>t3</a:t>
            </a:r>
            <a:r>
              <a:rPr lang="zh-TW" altLang="zh-TW" sz="2400" dirty="0"/>
              <a:t>到達對面的時間間隔很關鍵時，</a:t>
            </a:r>
            <a:r>
              <a:rPr lang="en-US" altLang="zh-TW" sz="2400" dirty="0"/>
              <a:t>t1-t3</a:t>
            </a:r>
            <a:r>
              <a:rPr lang="zh-TW" altLang="zh-TW" sz="2400" dirty="0"/>
              <a:t>在這兩種情况下的完成時間是相似的，以及（</a:t>
            </a:r>
            <a:r>
              <a:rPr lang="en-US" altLang="zh-TW" sz="2400" dirty="0"/>
              <a:t>iii</a:t>
            </a:r>
            <a:r>
              <a:rPr lang="zh-TW" altLang="zh-TW" sz="2400" dirty="0"/>
              <a:t>）在這兩種情况下，駕駛調整橫向距離以在</a:t>
            </a:r>
            <a:r>
              <a:rPr lang="en-US" altLang="zh-TW" sz="2400" dirty="0"/>
              <a:t>t3</a:t>
            </a:r>
            <a:r>
              <a:rPr lang="zh-TW" altLang="zh-TW" sz="2400" dirty="0"/>
              <a:t>超車，以此確保所有三輛車的安全通過</a:t>
            </a:r>
            <a:r>
              <a:rPr lang="zh-TW" altLang="zh-TW" sz="2400" dirty="0" smtClean="0"/>
              <a:t>。</a:t>
            </a:r>
            <a:endParaRPr lang="en-US" altLang="zh-TW" sz="2400" dirty="0" smtClean="0"/>
          </a:p>
          <a:p>
            <a:pPr marL="342900" indent="-342900">
              <a:buFont typeface="Arial" panose="020B0604020202020204" pitchFamily="34" charset="0"/>
              <a:buChar char="•"/>
            </a:pPr>
            <a:r>
              <a:rPr lang="zh-TW" altLang="zh-TW" sz="2400" b="1" dirty="0" smtClean="0"/>
              <a:t>在</a:t>
            </a:r>
            <a:r>
              <a:rPr lang="zh-TW" altLang="zh-TW" sz="2400" b="1" dirty="0"/>
              <a:t>「有新來車」的情况下，駕駛决定完成超車，而到對面的時間間隔是關鍵的（即</a:t>
            </a:r>
            <a:r>
              <a:rPr lang="en-US" altLang="zh-TW" sz="2400" b="1" dirty="0"/>
              <a:t>t3</a:t>
            </a:r>
            <a:r>
              <a:rPr lang="zh-TW" altLang="zh-TW" sz="2400" b="1" dirty="0"/>
              <a:t>時的時間間隔</a:t>
            </a:r>
            <a:r>
              <a:rPr lang="en-US" altLang="zh-TW" sz="2400" b="1" dirty="0"/>
              <a:t>&lt;4s</a:t>
            </a:r>
            <a:r>
              <a:rPr lang="zh-TW" altLang="zh-TW" sz="2400" b="1" dirty="0"/>
              <a:t>），這表明他們可能期望在超車過程中遇到新迎面而來的車輛。</a:t>
            </a:r>
            <a:endParaRPr lang="zh-TW" altLang="en-US" sz="2400" b="1" dirty="0"/>
          </a:p>
        </p:txBody>
      </p:sp>
    </p:spTree>
    <p:extLst>
      <p:ext uri="{BB962C8B-B14F-4D97-AF65-F5344CB8AC3E}">
        <p14:creationId xmlns:p14="http://schemas.microsoft.com/office/powerpoint/2010/main" val="21658821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文字方塊 2"/>
          <p:cNvSpPr txBox="1"/>
          <p:nvPr/>
        </p:nvSpPr>
        <p:spPr>
          <a:xfrm>
            <a:off x="1176950" y="226337"/>
            <a:ext cx="1518364" cy="461665"/>
          </a:xfrm>
          <a:prstGeom prst="rect">
            <a:avLst/>
          </a:prstGeom>
          <a:noFill/>
        </p:spPr>
        <p:txBody>
          <a:bodyPr wrap="none" rtlCol="0">
            <a:spAutoFit/>
          </a:bodyPr>
          <a:lstStyle/>
          <a:p>
            <a:r>
              <a:rPr lang="en-US" altLang="zh-TW" sz="2400" dirty="0"/>
              <a:t>Discussion</a:t>
            </a:r>
            <a:endParaRPr lang="zh-TW" altLang="en-US" sz="2400" dirty="0"/>
          </a:p>
        </p:txBody>
      </p:sp>
      <p:sp>
        <p:nvSpPr>
          <p:cNvPr id="4" name="矩形 3"/>
          <p:cNvSpPr/>
          <p:nvPr/>
        </p:nvSpPr>
        <p:spPr>
          <a:xfrm>
            <a:off x="1599444" y="1159340"/>
            <a:ext cx="9400516" cy="830997"/>
          </a:xfrm>
          <a:prstGeom prst="rect">
            <a:avLst/>
          </a:prstGeom>
        </p:spPr>
        <p:txBody>
          <a:bodyPr wrap="square">
            <a:spAutoFit/>
          </a:bodyPr>
          <a:lstStyle/>
          <a:p>
            <a:r>
              <a:rPr lang="zh-TW" altLang="zh-TW" sz="2400" dirty="0"/>
              <a:t>與「有來車」情况下的司機相比，「有新來車」情况下的司機更傾向於在</a:t>
            </a:r>
            <a:r>
              <a:rPr lang="en-US" altLang="zh-TW" sz="2400" dirty="0"/>
              <a:t>t3</a:t>
            </a:r>
            <a:r>
              <a:rPr lang="zh-TW" altLang="zh-TW" sz="2400" dirty="0"/>
              <a:t>超車時超過後車距，這顯然是由於交通場景的突然變化。</a:t>
            </a:r>
          </a:p>
        </p:txBody>
      </p:sp>
    </p:spTree>
    <p:extLst>
      <p:ext uri="{BB962C8B-B14F-4D97-AF65-F5344CB8AC3E}">
        <p14:creationId xmlns:p14="http://schemas.microsoft.com/office/powerpoint/2010/main" val="12124274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373109" y="898711"/>
            <a:ext cx="10269647" cy="3970318"/>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zh-TW" sz="2400" dirty="0"/>
              <a:t>本研究的結果表明，與在超車過程中</a:t>
            </a:r>
            <a:r>
              <a:rPr lang="zh-TW" altLang="zh-TW" sz="2400" b="1" dirty="0"/>
              <a:t>沒有經歷任何變化</a:t>
            </a:r>
            <a:r>
              <a:rPr lang="zh-TW" altLang="zh-TW" sz="2400" dirty="0"/>
              <a:t>的駕駛相比，超車過程中交通場景的變化會導致超車駕駛對被超車車輛的</a:t>
            </a:r>
            <a:r>
              <a:rPr lang="zh-TW" altLang="zh-TW" sz="2400" b="1" dirty="0"/>
              <a:t>安全裕度</a:t>
            </a:r>
            <a:r>
              <a:rPr lang="zh-TW" altLang="zh-TW" sz="2400" dirty="0" smtClean="0"/>
              <a:t>產生反應</a:t>
            </a:r>
            <a:r>
              <a:rPr lang="zh-TW" altLang="zh-TW" sz="2400" dirty="0"/>
              <a:t>。當</a:t>
            </a:r>
            <a:r>
              <a:rPr lang="en-US" altLang="zh-TW" sz="2400" dirty="0"/>
              <a:t>t3</a:t>
            </a:r>
            <a:r>
              <a:rPr lang="zh-TW" altLang="zh-TW" sz="2400" dirty="0"/>
              <a:t>與對面交通的接近度</a:t>
            </a:r>
            <a:r>
              <a:rPr lang="zh-TW" altLang="zh-TW" sz="2400" dirty="0" smtClean="0"/>
              <a:t>低於</a:t>
            </a:r>
            <a:r>
              <a:rPr lang="zh-TW" altLang="en-US" sz="2400" dirty="0" smtClean="0"/>
              <a:t>關鍵時間間隔</a:t>
            </a:r>
            <a:r>
              <a:rPr lang="zh-TW" altLang="zh-TW" sz="2400" b="1" dirty="0" smtClean="0"/>
              <a:t>（</a:t>
            </a:r>
            <a:r>
              <a:rPr lang="en-US" altLang="zh-TW" sz="2400" b="1" dirty="0"/>
              <a:t>&lt;4s</a:t>
            </a:r>
            <a:r>
              <a:rPr lang="zh-TW" altLang="zh-TW" sz="2400" b="1" dirty="0"/>
              <a:t>）</a:t>
            </a:r>
            <a:r>
              <a:rPr lang="zh-TW" altLang="zh-TW" sz="2400" dirty="0"/>
              <a:t>時，這種過度反應被發現是顯著</a:t>
            </a:r>
            <a:r>
              <a:rPr lang="zh-TW" altLang="zh-TW" sz="2400" dirty="0" smtClean="0"/>
              <a:t>的</a:t>
            </a:r>
            <a:endParaRPr lang="en-US" altLang="zh-TW" sz="2400" dirty="0"/>
          </a:p>
          <a:p>
            <a:pPr marL="342900" indent="-342900">
              <a:lnSpc>
                <a:spcPct val="150000"/>
              </a:lnSpc>
              <a:buFont typeface="Arial" panose="020B0604020202020204" pitchFamily="34" charset="0"/>
              <a:buChar char="•"/>
            </a:pPr>
            <a:r>
              <a:rPr lang="zh-TW" altLang="zh-TW" sz="2400" dirty="0"/>
              <a:t>影響上述自我調整的一個重要因素似乎與駕駛需要盡可能减少與迎面而來車輛駕駛的互動有關。顯然，當一名司機在有新對向來車超車時，兩名司機的觀看時間往往不足以建立</a:t>
            </a:r>
            <a:r>
              <a:rPr lang="zh-TW" altLang="zh-TW" sz="2400" b="1" dirty="0"/>
              <a:t>共同的情景</a:t>
            </a:r>
            <a:r>
              <a:rPr lang="zh-TW" altLang="zh-TW" sz="2400" b="1" dirty="0" smtClean="0"/>
              <a:t>意識</a:t>
            </a:r>
            <a:r>
              <a:rPr lang="zh-TW" altLang="en-US" sz="2400" b="1" dirty="0" smtClean="0"/>
              <a:t>。</a:t>
            </a:r>
            <a:endParaRPr lang="zh-TW" altLang="en-US" sz="2400" dirty="0"/>
          </a:p>
        </p:txBody>
      </p:sp>
      <p:sp>
        <p:nvSpPr>
          <p:cNvPr id="3" name="文字方塊 2"/>
          <p:cNvSpPr txBox="1"/>
          <p:nvPr/>
        </p:nvSpPr>
        <p:spPr>
          <a:xfrm>
            <a:off x="1176950" y="226337"/>
            <a:ext cx="1592103" cy="461665"/>
          </a:xfrm>
          <a:prstGeom prst="rect">
            <a:avLst/>
          </a:prstGeom>
          <a:noFill/>
        </p:spPr>
        <p:txBody>
          <a:bodyPr wrap="none" rtlCol="0">
            <a:spAutoFit/>
          </a:bodyPr>
          <a:lstStyle/>
          <a:p>
            <a:r>
              <a:rPr lang="en-US" altLang="zh-TW" sz="2400" dirty="0"/>
              <a:t>Conclusion</a:t>
            </a:r>
            <a:endParaRPr lang="zh-TW" altLang="en-US" sz="2400" dirty="0"/>
          </a:p>
        </p:txBody>
      </p:sp>
    </p:spTree>
    <p:extLst>
      <p:ext uri="{BB962C8B-B14F-4D97-AF65-F5344CB8AC3E}">
        <p14:creationId xmlns:p14="http://schemas.microsoft.com/office/powerpoint/2010/main" val="29670735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373109" y="898711"/>
            <a:ext cx="10269647" cy="3416320"/>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en-US" sz="2400" dirty="0" smtClean="0">
                <a:latin typeface="Times New Roman" panose="02020603050405020304" pitchFamily="18" charset="0"/>
                <a:cs typeface="Times New Roman" panose="02020603050405020304" pitchFamily="18" charset="0"/>
              </a:rPr>
              <a:t>先前研究表明，</a:t>
            </a:r>
            <a:r>
              <a:rPr lang="zh-TW" altLang="zh-TW" sz="2400" dirty="0"/>
              <a:t>關於</a:t>
            </a:r>
            <a:r>
              <a:rPr lang="zh-TW" altLang="zh-TW" sz="2400" dirty="0" smtClean="0"/>
              <a:t>駕駛預估</a:t>
            </a:r>
            <a:r>
              <a:rPr lang="zh-TW" altLang="en-US" sz="2400" b="1" dirty="0" smtClean="0"/>
              <a:t>對向超車時與來車的距離</a:t>
            </a:r>
            <a:r>
              <a:rPr lang="zh-TW" altLang="zh-TW" sz="2400" dirty="0" smtClean="0"/>
              <a:t>，</a:t>
            </a:r>
            <a:r>
              <a:rPr lang="zh-TW" altLang="zh-TW" sz="2400" dirty="0"/>
              <a:t>駕駛在</a:t>
            </a:r>
            <a:r>
              <a:rPr lang="zh-TW" altLang="zh-TW" sz="2400" dirty="0" smtClean="0"/>
              <a:t>做出安全</a:t>
            </a:r>
            <a:r>
              <a:rPr lang="zh-TW" altLang="zh-TW" sz="2400" dirty="0"/>
              <a:t>的超車決策</a:t>
            </a:r>
            <a:r>
              <a:rPr lang="zh-TW" altLang="zh-TW" sz="2400" dirty="0" smtClean="0"/>
              <a:t>方面</a:t>
            </a:r>
            <a:r>
              <a:rPr lang="zh-TW" altLang="en-US" sz="2400" dirty="0" smtClean="0"/>
              <a:t>時常誤判</a:t>
            </a:r>
            <a:r>
              <a:rPr lang="en-US" altLang="zh-TW" sz="2400" dirty="0" smtClean="0"/>
              <a:t>(</a:t>
            </a:r>
            <a:r>
              <a:rPr lang="en-US" altLang="zh-TW" sz="2400" dirty="0" err="1"/>
              <a:t>Hohm</a:t>
            </a:r>
            <a:r>
              <a:rPr lang="en-US" altLang="zh-TW" sz="2400" dirty="0"/>
              <a:t> and Winner, 2010; </a:t>
            </a:r>
            <a:r>
              <a:rPr lang="en-US" altLang="zh-TW" sz="2400" dirty="0" err="1"/>
              <a:t>Horrey</a:t>
            </a:r>
            <a:r>
              <a:rPr lang="en-US" altLang="zh-TW" sz="2400" dirty="0"/>
              <a:t> et al., 2007; Gray and Regan, 2005; Gordon and Mast, 1970; Jones and </a:t>
            </a:r>
            <a:r>
              <a:rPr lang="en-US" altLang="zh-TW" sz="2400" dirty="0" err="1"/>
              <a:t>Heimstra</a:t>
            </a:r>
            <a:r>
              <a:rPr lang="en-US" altLang="zh-TW" sz="2400" dirty="0"/>
              <a:t>, 1966; Crawford, 1963</a:t>
            </a:r>
            <a:r>
              <a:rPr lang="en-US" altLang="zh-TW" sz="2400" dirty="0" smtClean="0"/>
              <a:t>)</a:t>
            </a:r>
          </a:p>
          <a:p>
            <a:pPr marL="342900" indent="-342900">
              <a:lnSpc>
                <a:spcPct val="150000"/>
              </a:lnSpc>
              <a:buFont typeface="Arial" panose="020B0604020202020204" pitchFamily="34" charset="0"/>
              <a:buChar char="•"/>
            </a:pPr>
            <a:r>
              <a:rPr lang="zh-TW" altLang="zh-TW" sz="2400" dirty="0"/>
              <a:t>這些錯誤判斷主要源於駕駛在某些</a:t>
            </a:r>
            <a:r>
              <a:rPr lang="zh-TW" altLang="zh-TW" sz="2400" b="1" dirty="0"/>
              <a:t>感知因素</a:t>
            </a:r>
            <a:r>
              <a:rPr lang="zh-TW" altLang="zh-TW" sz="2400" dirty="0"/>
              <a:t>的影響下難以準確預估迎面而來車輛的距離和接近速度</a:t>
            </a:r>
            <a:r>
              <a:rPr lang="en-US" altLang="zh-TW" sz="2400" dirty="0"/>
              <a:t>(reviewed in </a:t>
            </a:r>
            <a:r>
              <a:rPr lang="en-US" altLang="zh-TW" sz="2400" dirty="0" err="1"/>
              <a:t>Tharanathan</a:t>
            </a:r>
            <a:r>
              <a:rPr lang="en-US" altLang="zh-TW" sz="2400" dirty="0"/>
              <a:t>, 2012; </a:t>
            </a:r>
            <a:r>
              <a:rPr lang="en-US" altLang="zh-TW" sz="2400" dirty="0" err="1"/>
              <a:t>Groeger</a:t>
            </a:r>
            <a:r>
              <a:rPr lang="en-US" altLang="zh-TW" sz="2400" dirty="0"/>
              <a:t>, 2000)</a:t>
            </a:r>
            <a:r>
              <a:rPr lang="zh-TW" altLang="zh-TW" sz="2400" dirty="0"/>
              <a:t>。</a:t>
            </a:r>
            <a:endParaRPr lang="zh-TW" altLang="en-US" sz="2400" dirty="0"/>
          </a:p>
        </p:txBody>
      </p:sp>
      <p:sp>
        <p:nvSpPr>
          <p:cNvPr id="3" name="文字方塊 2"/>
          <p:cNvSpPr txBox="1"/>
          <p:nvPr/>
        </p:nvSpPr>
        <p:spPr>
          <a:xfrm>
            <a:off x="1176950" y="226337"/>
            <a:ext cx="1741502" cy="461665"/>
          </a:xfrm>
          <a:prstGeom prst="rect">
            <a:avLst/>
          </a:prstGeom>
          <a:noFill/>
        </p:spPr>
        <p:txBody>
          <a:bodyPr wrap="none" rtlCol="0">
            <a:spAutoFit/>
          </a:bodyPr>
          <a:lstStyle/>
          <a:p>
            <a:r>
              <a:rPr lang="en-US" altLang="zh-TW" sz="2400" dirty="0"/>
              <a:t>Introduction</a:t>
            </a:r>
            <a:endParaRPr lang="zh-TW" altLang="en-US" sz="2400" dirty="0"/>
          </a:p>
        </p:txBody>
      </p:sp>
      <p:grpSp>
        <p:nvGrpSpPr>
          <p:cNvPr id="33" name="群組 32">
            <a:extLst>
              <a:ext uri="{FF2B5EF4-FFF2-40B4-BE49-F238E27FC236}">
                <a16:creationId xmlns:a16="http://schemas.microsoft.com/office/drawing/2014/main" xmlns="" id="{92AE4467-C9D3-4480-B119-C4601FBB31A7}"/>
              </a:ext>
            </a:extLst>
          </p:cNvPr>
          <p:cNvGrpSpPr/>
          <p:nvPr/>
        </p:nvGrpSpPr>
        <p:grpSpPr>
          <a:xfrm rot="16200000">
            <a:off x="8455002" y="3468412"/>
            <a:ext cx="1568120" cy="5078994"/>
            <a:chOff x="1822833" y="606596"/>
            <a:chExt cx="3515357" cy="6150498"/>
          </a:xfrm>
        </p:grpSpPr>
        <p:sp>
          <p:nvSpPr>
            <p:cNvPr id="35" name="矩形 34">
              <a:extLst>
                <a:ext uri="{FF2B5EF4-FFF2-40B4-BE49-F238E27FC236}">
                  <a16:creationId xmlns:a16="http://schemas.microsoft.com/office/drawing/2014/main" xmlns="" id="{760B5FA9-C7D9-4BDB-B179-832B4A64701D}"/>
                </a:ext>
              </a:extLst>
            </p:cNvPr>
            <p:cNvSpPr/>
            <p:nvPr/>
          </p:nvSpPr>
          <p:spPr>
            <a:xfrm>
              <a:off x="1822833" y="606599"/>
              <a:ext cx="3515357" cy="6150495"/>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nvGrpSpPr>
            <p:cNvPr id="36" name="群組 35">
              <a:extLst>
                <a:ext uri="{FF2B5EF4-FFF2-40B4-BE49-F238E27FC236}">
                  <a16:creationId xmlns:a16="http://schemas.microsoft.com/office/drawing/2014/main" xmlns="" id="{FC3336E5-BF9A-4EF6-8C1E-7B00196774AE}"/>
                </a:ext>
              </a:extLst>
            </p:cNvPr>
            <p:cNvGrpSpPr/>
            <p:nvPr/>
          </p:nvGrpSpPr>
          <p:grpSpPr>
            <a:xfrm>
              <a:off x="3360119" y="6015658"/>
              <a:ext cx="438272" cy="741436"/>
              <a:chOff x="1992957" y="568959"/>
              <a:chExt cx="438272" cy="6150496"/>
            </a:xfrm>
            <a:solidFill>
              <a:schemeClr val="bg1"/>
            </a:solidFill>
          </p:grpSpPr>
          <p:sp>
            <p:nvSpPr>
              <p:cNvPr id="55" name="矩形 54">
                <a:extLst>
                  <a:ext uri="{FF2B5EF4-FFF2-40B4-BE49-F238E27FC236}">
                    <a16:creationId xmlns:a16="http://schemas.microsoft.com/office/drawing/2014/main" xmlns="" id="{B88DCF02-061A-4825-9666-F57B192077C3}"/>
                  </a:ext>
                </a:extLst>
              </p:cNvPr>
              <p:cNvSpPr/>
              <p:nvPr/>
            </p:nvSpPr>
            <p:spPr>
              <a:xfrm>
                <a:off x="1992957" y="568960"/>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6" name="矩形 55">
                <a:extLst>
                  <a:ext uri="{FF2B5EF4-FFF2-40B4-BE49-F238E27FC236}">
                    <a16:creationId xmlns:a16="http://schemas.microsoft.com/office/drawing/2014/main" xmlns="" id="{1747B8C1-7E94-4334-B501-87DE7340CEAB}"/>
                  </a:ext>
                </a:extLst>
              </p:cNvPr>
              <p:cNvSpPr/>
              <p:nvPr/>
            </p:nvSpPr>
            <p:spPr>
              <a:xfrm>
                <a:off x="2258509" y="568959"/>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
          <p:nvSpPr>
            <p:cNvPr id="38" name="矩形 37">
              <a:extLst>
                <a:ext uri="{FF2B5EF4-FFF2-40B4-BE49-F238E27FC236}">
                  <a16:creationId xmlns:a16="http://schemas.microsoft.com/office/drawing/2014/main" xmlns="" id="{3E900C9A-BBB5-4ED7-838E-1ECC644C9A7A}"/>
                </a:ext>
              </a:extLst>
            </p:cNvPr>
            <p:cNvSpPr/>
            <p:nvPr/>
          </p:nvSpPr>
          <p:spPr>
            <a:xfrm>
              <a:off x="5125525" y="606597"/>
              <a:ext cx="173716" cy="615049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9" name="矩形 38">
              <a:extLst>
                <a:ext uri="{FF2B5EF4-FFF2-40B4-BE49-F238E27FC236}">
                  <a16:creationId xmlns:a16="http://schemas.microsoft.com/office/drawing/2014/main" xmlns="" id="{0815E396-0691-458E-9EB9-2C0CA1EDCDC9}"/>
                </a:ext>
              </a:extLst>
            </p:cNvPr>
            <p:cNvSpPr/>
            <p:nvPr/>
          </p:nvSpPr>
          <p:spPr>
            <a:xfrm>
              <a:off x="1861779" y="606596"/>
              <a:ext cx="173716" cy="615049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nvGrpSpPr>
            <p:cNvPr id="40" name="群組 39">
              <a:extLst>
                <a:ext uri="{FF2B5EF4-FFF2-40B4-BE49-F238E27FC236}">
                  <a16:creationId xmlns:a16="http://schemas.microsoft.com/office/drawing/2014/main" xmlns="" id="{2D88C958-256F-445E-B362-15C41764EAEE}"/>
                </a:ext>
              </a:extLst>
            </p:cNvPr>
            <p:cNvGrpSpPr/>
            <p:nvPr/>
          </p:nvGrpSpPr>
          <p:grpSpPr>
            <a:xfrm>
              <a:off x="3360119" y="4933844"/>
              <a:ext cx="438272" cy="741436"/>
              <a:chOff x="1992957" y="568959"/>
              <a:chExt cx="438272" cy="6150496"/>
            </a:xfrm>
            <a:solidFill>
              <a:schemeClr val="bg1"/>
            </a:solidFill>
          </p:grpSpPr>
          <p:sp>
            <p:nvSpPr>
              <p:cNvPr id="53" name="矩形 52">
                <a:extLst>
                  <a:ext uri="{FF2B5EF4-FFF2-40B4-BE49-F238E27FC236}">
                    <a16:creationId xmlns:a16="http://schemas.microsoft.com/office/drawing/2014/main" xmlns="" id="{7A6F90FE-A9AE-4DF6-9586-F80966EB8D0E}"/>
                  </a:ext>
                </a:extLst>
              </p:cNvPr>
              <p:cNvSpPr/>
              <p:nvPr/>
            </p:nvSpPr>
            <p:spPr>
              <a:xfrm>
                <a:off x="1992957" y="568960"/>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4" name="矩形 53">
                <a:extLst>
                  <a:ext uri="{FF2B5EF4-FFF2-40B4-BE49-F238E27FC236}">
                    <a16:creationId xmlns:a16="http://schemas.microsoft.com/office/drawing/2014/main" xmlns="" id="{55B9A09B-EF69-43EB-AA32-6001D65C712F}"/>
                  </a:ext>
                </a:extLst>
              </p:cNvPr>
              <p:cNvSpPr/>
              <p:nvPr/>
            </p:nvSpPr>
            <p:spPr>
              <a:xfrm>
                <a:off x="2258509" y="568959"/>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41" name="群組 40">
              <a:extLst>
                <a:ext uri="{FF2B5EF4-FFF2-40B4-BE49-F238E27FC236}">
                  <a16:creationId xmlns:a16="http://schemas.microsoft.com/office/drawing/2014/main" xmlns="" id="{563668ED-5AED-45AC-A692-7F9CFE78827C}"/>
                </a:ext>
              </a:extLst>
            </p:cNvPr>
            <p:cNvGrpSpPr/>
            <p:nvPr/>
          </p:nvGrpSpPr>
          <p:grpSpPr>
            <a:xfrm>
              <a:off x="3360119" y="3852032"/>
              <a:ext cx="438272" cy="741436"/>
              <a:chOff x="1992957" y="568959"/>
              <a:chExt cx="438272" cy="6150496"/>
            </a:xfrm>
            <a:solidFill>
              <a:schemeClr val="bg1"/>
            </a:solidFill>
          </p:grpSpPr>
          <p:sp>
            <p:nvSpPr>
              <p:cNvPr id="51" name="矩形 50">
                <a:extLst>
                  <a:ext uri="{FF2B5EF4-FFF2-40B4-BE49-F238E27FC236}">
                    <a16:creationId xmlns:a16="http://schemas.microsoft.com/office/drawing/2014/main" xmlns="" id="{2066265F-9296-4B94-ACC0-13E3159B2A59}"/>
                  </a:ext>
                </a:extLst>
              </p:cNvPr>
              <p:cNvSpPr/>
              <p:nvPr/>
            </p:nvSpPr>
            <p:spPr>
              <a:xfrm>
                <a:off x="1992957" y="568960"/>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2" name="矩形 51">
                <a:extLst>
                  <a:ext uri="{FF2B5EF4-FFF2-40B4-BE49-F238E27FC236}">
                    <a16:creationId xmlns:a16="http://schemas.microsoft.com/office/drawing/2014/main" xmlns="" id="{C41210C6-8BBB-451E-B137-375B6BC574FE}"/>
                  </a:ext>
                </a:extLst>
              </p:cNvPr>
              <p:cNvSpPr/>
              <p:nvPr/>
            </p:nvSpPr>
            <p:spPr>
              <a:xfrm>
                <a:off x="2258509" y="568959"/>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42" name="群組 41">
              <a:extLst>
                <a:ext uri="{FF2B5EF4-FFF2-40B4-BE49-F238E27FC236}">
                  <a16:creationId xmlns:a16="http://schemas.microsoft.com/office/drawing/2014/main" xmlns="" id="{B698EEE9-7DF4-4C91-81CE-0773B2B6EFB5}"/>
                </a:ext>
              </a:extLst>
            </p:cNvPr>
            <p:cNvGrpSpPr/>
            <p:nvPr/>
          </p:nvGrpSpPr>
          <p:grpSpPr>
            <a:xfrm>
              <a:off x="3360119" y="606596"/>
              <a:ext cx="438272" cy="741436"/>
              <a:chOff x="1992957" y="568959"/>
              <a:chExt cx="438272" cy="6150496"/>
            </a:xfrm>
            <a:solidFill>
              <a:schemeClr val="bg1"/>
            </a:solidFill>
          </p:grpSpPr>
          <p:sp>
            <p:nvSpPr>
              <p:cNvPr id="49" name="矩形 48">
                <a:extLst>
                  <a:ext uri="{FF2B5EF4-FFF2-40B4-BE49-F238E27FC236}">
                    <a16:creationId xmlns:a16="http://schemas.microsoft.com/office/drawing/2014/main" xmlns="" id="{B676B13B-A77A-4C14-B324-6AC3F13B13B1}"/>
                  </a:ext>
                </a:extLst>
              </p:cNvPr>
              <p:cNvSpPr/>
              <p:nvPr/>
            </p:nvSpPr>
            <p:spPr>
              <a:xfrm>
                <a:off x="1992957" y="568960"/>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0" name="矩形 49">
                <a:extLst>
                  <a:ext uri="{FF2B5EF4-FFF2-40B4-BE49-F238E27FC236}">
                    <a16:creationId xmlns:a16="http://schemas.microsoft.com/office/drawing/2014/main" xmlns="" id="{B297553C-F20E-4786-A780-6A5024E49FE4}"/>
                  </a:ext>
                </a:extLst>
              </p:cNvPr>
              <p:cNvSpPr/>
              <p:nvPr/>
            </p:nvSpPr>
            <p:spPr>
              <a:xfrm>
                <a:off x="2258509" y="568959"/>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43" name="群組 42">
              <a:extLst>
                <a:ext uri="{FF2B5EF4-FFF2-40B4-BE49-F238E27FC236}">
                  <a16:creationId xmlns:a16="http://schemas.microsoft.com/office/drawing/2014/main" xmlns="" id="{16E95AD8-D356-4C20-892A-3AE9FC32B9A1}"/>
                </a:ext>
              </a:extLst>
            </p:cNvPr>
            <p:cNvGrpSpPr/>
            <p:nvPr/>
          </p:nvGrpSpPr>
          <p:grpSpPr>
            <a:xfrm>
              <a:off x="3360119" y="1688408"/>
              <a:ext cx="438272" cy="741436"/>
              <a:chOff x="1992957" y="568959"/>
              <a:chExt cx="438272" cy="6150496"/>
            </a:xfrm>
            <a:solidFill>
              <a:schemeClr val="bg1"/>
            </a:solidFill>
          </p:grpSpPr>
          <p:sp>
            <p:nvSpPr>
              <p:cNvPr id="47" name="矩形 46">
                <a:extLst>
                  <a:ext uri="{FF2B5EF4-FFF2-40B4-BE49-F238E27FC236}">
                    <a16:creationId xmlns:a16="http://schemas.microsoft.com/office/drawing/2014/main" xmlns="" id="{2E37818D-1081-41AE-AD27-C6D20FD65548}"/>
                  </a:ext>
                </a:extLst>
              </p:cNvPr>
              <p:cNvSpPr/>
              <p:nvPr/>
            </p:nvSpPr>
            <p:spPr>
              <a:xfrm>
                <a:off x="1992957" y="568960"/>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8" name="矩形 47">
                <a:extLst>
                  <a:ext uri="{FF2B5EF4-FFF2-40B4-BE49-F238E27FC236}">
                    <a16:creationId xmlns:a16="http://schemas.microsoft.com/office/drawing/2014/main" xmlns="" id="{231294F7-A4BA-480C-8F2D-A843F676F50B}"/>
                  </a:ext>
                </a:extLst>
              </p:cNvPr>
              <p:cNvSpPr/>
              <p:nvPr/>
            </p:nvSpPr>
            <p:spPr>
              <a:xfrm>
                <a:off x="2258509" y="568959"/>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44" name="群組 43">
              <a:extLst>
                <a:ext uri="{FF2B5EF4-FFF2-40B4-BE49-F238E27FC236}">
                  <a16:creationId xmlns:a16="http://schemas.microsoft.com/office/drawing/2014/main" xmlns="" id="{76CA7D23-9D5B-4595-B87C-EA5C64DD04DC}"/>
                </a:ext>
              </a:extLst>
            </p:cNvPr>
            <p:cNvGrpSpPr/>
            <p:nvPr/>
          </p:nvGrpSpPr>
          <p:grpSpPr>
            <a:xfrm>
              <a:off x="3360119" y="2770220"/>
              <a:ext cx="438272" cy="741436"/>
              <a:chOff x="1992957" y="568959"/>
              <a:chExt cx="438272" cy="6150496"/>
            </a:xfrm>
            <a:solidFill>
              <a:schemeClr val="bg1"/>
            </a:solidFill>
          </p:grpSpPr>
          <p:sp>
            <p:nvSpPr>
              <p:cNvPr id="45" name="矩形 44">
                <a:extLst>
                  <a:ext uri="{FF2B5EF4-FFF2-40B4-BE49-F238E27FC236}">
                    <a16:creationId xmlns:a16="http://schemas.microsoft.com/office/drawing/2014/main" xmlns="" id="{97263F08-B137-4B95-8E73-C3143EE61D6C}"/>
                  </a:ext>
                </a:extLst>
              </p:cNvPr>
              <p:cNvSpPr/>
              <p:nvPr/>
            </p:nvSpPr>
            <p:spPr>
              <a:xfrm>
                <a:off x="1992957" y="568960"/>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6" name="矩形 45">
                <a:extLst>
                  <a:ext uri="{FF2B5EF4-FFF2-40B4-BE49-F238E27FC236}">
                    <a16:creationId xmlns:a16="http://schemas.microsoft.com/office/drawing/2014/main" xmlns="" id="{7C31747A-090C-4987-B18B-9C24216CFB13}"/>
                  </a:ext>
                </a:extLst>
              </p:cNvPr>
              <p:cNvSpPr/>
              <p:nvPr/>
            </p:nvSpPr>
            <p:spPr>
              <a:xfrm>
                <a:off x="2258509" y="568959"/>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pic>
        <p:nvPicPr>
          <p:cNvPr id="57" name="圖片 56"/>
          <p:cNvPicPr>
            <a:picLocks noChangeAspect="1"/>
          </p:cNvPicPr>
          <p:nvPr/>
        </p:nvPicPr>
        <p:blipFill>
          <a:blip r:embed="rId2" cstate="print">
            <a:extLst>
              <a:ext uri="{BEBA8EAE-BF5A-486C-A8C5-ECC9F3942E4B}">
                <a14:imgProps xmlns:a14="http://schemas.microsoft.com/office/drawing/2010/main">
                  <a14:imgLayer r:embed="rId3">
                    <a14:imgEffect>
                      <a14:backgroundRemoval t="10000" b="90000" l="10000" r="90000">
                        <a14:foregroundMark x1="27969" y1="54219" x2="32969" y2="62031"/>
                        <a14:foregroundMark x1="27031" y1="56406" x2="28750" y2="60625"/>
                        <a14:foregroundMark x1="35469" y1="57656" x2="35469" y2="57656"/>
                        <a14:foregroundMark x1="30938" y1="63438" x2="30938" y2="63438"/>
                        <a14:foregroundMark x1="34219" y1="62813" x2="34219" y2="62813"/>
                        <a14:foregroundMark x1="36250" y1="60469" x2="36250" y2="60469"/>
                        <a14:foregroundMark x1="35781" y1="56406" x2="35781" y2="56406"/>
                        <a14:foregroundMark x1="65469" y1="57344" x2="65469" y2="57344"/>
                        <a14:foregroundMark x1="66406" y1="61250" x2="66406" y2="61250"/>
                        <a14:foregroundMark x1="69063" y1="61563" x2="69063" y2="61563"/>
                        <a14:foregroundMark x1="67344" y1="63125" x2="67344" y2="63125"/>
                        <a14:foregroundMark x1="70781" y1="61563" x2="70781" y2="61563"/>
                        <a14:foregroundMark x1="72188" y1="56563" x2="72188" y2="56563"/>
                        <a14:foregroundMark x1="69375" y1="55000" x2="69375" y2="55000"/>
                        <a14:foregroundMark x1="63281" y1="60469" x2="66406" y2="63281"/>
                        <a14:foregroundMark x1="67656" y1="58906" x2="67656" y2="58906"/>
                        <a14:foregroundMark x1="68750" y1="58438" x2="68750" y2="58438"/>
                        <a14:foregroundMark x1="68750" y1="58438" x2="68750" y2="58438"/>
                        <a14:foregroundMark x1="68750" y1="58438" x2="68750" y2="58438"/>
                        <a14:foregroundMark x1="38438" y1="40313" x2="38438" y2="40313"/>
                        <a14:foregroundMark x1="45313" y1="39063" x2="45313" y2="39063"/>
                        <a14:foregroundMark x1="35000" y1="40313" x2="56250" y2="40469"/>
                        <a14:foregroundMark x1="43281" y1="37344" x2="59375" y2="37813"/>
                        <a14:foregroundMark x1="31250" y1="55000" x2="31250" y2="55000"/>
                        <a14:foregroundMark x1="63594" y1="55156" x2="64063" y2="57813"/>
                        <a14:foregroundMark x1="67188" y1="54688" x2="67188" y2="54688"/>
                        <a14:foregroundMark x1="66406" y1="53281" x2="70000" y2="55937"/>
                      </a14:backgroundRemoval>
                    </a14:imgEffect>
                  </a14:imgLayer>
                </a14:imgProps>
              </a:ext>
              <a:ext uri="{28A0092B-C50C-407E-A947-70E740481C1C}">
                <a14:useLocalDpi xmlns:a14="http://schemas.microsoft.com/office/drawing/2010/main" val="0"/>
              </a:ext>
            </a:extLst>
          </a:blip>
          <a:stretch>
            <a:fillRect/>
          </a:stretch>
        </p:blipFill>
        <p:spPr>
          <a:xfrm>
            <a:off x="6826172" y="5713951"/>
            <a:ext cx="1252396" cy="1252396"/>
          </a:xfrm>
          <a:prstGeom prst="rect">
            <a:avLst/>
          </a:prstGeom>
        </p:spPr>
      </p:pic>
      <p:pic>
        <p:nvPicPr>
          <p:cNvPr id="58" name="圖片 57"/>
          <p:cNvPicPr>
            <a:picLocks noChangeAspect="1"/>
          </p:cNvPicPr>
          <p:nvPr/>
        </p:nvPicPr>
        <p:blipFill>
          <a:blip r:embed="rId2" cstate="print">
            <a:duotone>
              <a:prstClr val="black"/>
              <a:srgbClr val="FF0000">
                <a:tint val="45000"/>
                <a:satMod val="400000"/>
              </a:srgbClr>
            </a:duotone>
            <a:extLst>
              <a:ext uri="{BEBA8EAE-BF5A-486C-A8C5-ECC9F3942E4B}">
                <a14:imgProps xmlns:a14="http://schemas.microsoft.com/office/drawing/2010/main">
                  <a14:imgLayer r:embed="rId3">
                    <a14:imgEffect>
                      <a14:backgroundRemoval t="10000" b="90000" l="10000" r="90000">
                        <a14:foregroundMark x1="27969" y1="54219" x2="32969" y2="62031"/>
                        <a14:foregroundMark x1="27031" y1="56406" x2="28750" y2="60625"/>
                        <a14:foregroundMark x1="35469" y1="57656" x2="35469" y2="57656"/>
                        <a14:foregroundMark x1="30938" y1="63438" x2="30938" y2="63438"/>
                        <a14:foregroundMark x1="34219" y1="62813" x2="34219" y2="62813"/>
                        <a14:foregroundMark x1="36250" y1="60469" x2="36250" y2="60469"/>
                        <a14:foregroundMark x1="35781" y1="56406" x2="35781" y2="56406"/>
                        <a14:foregroundMark x1="65469" y1="57344" x2="65469" y2="57344"/>
                        <a14:foregroundMark x1="66406" y1="61250" x2="66406" y2="61250"/>
                        <a14:foregroundMark x1="69063" y1="61563" x2="69063" y2="61563"/>
                        <a14:foregroundMark x1="67344" y1="63125" x2="67344" y2="63125"/>
                        <a14:foregroundMark x1="70781" y1="61563" x2="70781" y2="61563"/>
                        <a14:foregroundMark x1="72188" y1="56563" x2="72188" y2="56563"/>
                        <a14:foregroundMark x1="69375" y1="55000" x2="69375" y2="55000"/>
                        <a14:foregroundMark x1="63281" y1="60469" x2="66406" y2="63281"/>
                        <a14:foregroundMark x1="67656" y1="58906" x2="67656" y2="58906"/>
                        <a14:foregroundMark x1="68750" y1="58438" x2="68750" y2="58438"/>
                        <a14:foregroundMark x1="68750" y1="58438" x2="68750" y2="58438"/>
                        <a14:foregroundMark x1="68750" y1="58438" x2="68750" y2="58438"/>
                        <a14:foregroundMark x1="38438" y1="40313" x2="38438" y2="40313"/>
                        <a14:foregroundMark x1="45313" y1="39063" x2="45313" y2="39063"/>
                        <a14:foregroundMark x1="35000" y1="40313" x2="56250" y2="40469"/>
                        <a14:foregroundMark x1="43281" y1="37344" x2="59375" y2="37813"/>
                        <a14:foregroundMark x1="31250" y1="55000" x2="31250" y2="55000"/>
                        <a14:foregroundMark x1="63594" y1="55156" x2="64063" y2="57813"/>
                        <a14:foregroundMark x1="67188" y1="54688" x2="67188" y2="54688"/>
                        <a14:foregroundMark x1="66406" y1="53281" x2="70000" y2="55937"/>
                      </a14:backgroundRemoval>
                    </a14:imgEffect>
                  </a14:imgLayer>
                </a14:imgProps>
              </a:ext>
              <a:ext uri="{28A0092B-C50C-407E-A947-70E740481C1C}">
                <a14:useLocalDpi xmlns:a14="http://schemas.microsoft.com/office/drawing/2010/main" val="0"/>
              </a:ext>
            </a:extLst>
          </a:blip>
          <a:stretch>
            <a:fillRect/>
          </a:stretch>
        </p:blipFill>
        <p:spPr>
          <a:xfrm>
            <a:off x="8676166" y="5713951"/>
            <a:ext cx="1252396" cy="1252396"/>
          </a:xfrm>
          <a:prstGeom prst="rect">
            <a:avLst/>
          </a:prstGeom>
        </p:spPr>
      </p:pic>
      <p:pic>
        <p:nvPicPr>
          <p:cNvPr id="59" name="圖片 58"/>
          <p:cNvPicPr>
            <a:picLocks noChangeAspect="1"/>
          </p:cNvPicPr>
          <p:nvPr/>
        </p:nvPicPr>
        <p:blipFill>
          <a:blip r:embed="rId2" cstate="print">
            <a:extLst>
              <a:ext uri="{BEBA8EAE-BF5A-486C-A8C5-ECC9F3942E4B}">
                <a14:imgProps xmlns:a14="http://schemas.microsoft.com/office/drawing/2010/main">
                  <a14:imgLayer r:embed="rId3">
                    <a14:imgEffect>
                      <a14:backgroundRemoval t="10000" b="90000" l="10000" r="90000">
                        <a14:foregroundMark x1="27969" y1="54219" x2="32969" y2="62031"/>
                        <a14:foregroundMark x1="27031" y1="56406" x2="28750" y2="60625"/>
                        <a14:foregroundMark x1="35469" y1="57656" x2="35469" y2="57656"/>
                        <a14:foregroundMark x1="30938" y1="63438" x2="30938" y2="63438"/>
                        <a14:foregroundMark x1="34219" y1="62813" x2="34219" y2="62813"/>
                        <a14:foregroundMark x1="36250" y1="60469" x2="36250" y2="60469"/>
                        <a14:foregroundMark x1="35781" y1="56406" x2="35781" y2="56406"/>
                        <a14:foregroundMark x1="65469" y1="57344" x2="65469" y2="57344"/>
                        <a14:foregroundMark x1="66406" y1="61250" x2="66406" y2="61250"/>
                        <a14:foregroundMark x1="69063" y1="61563" x2="69063" y2="61563"/>
                        <a14:foregroundMark x1="67344" y1="63125" x2="67344" y2="63125"/>
                        <a14:foregroundMark x1="70781" y1="61563" x2="70781" y2="61563"/>
                        <a14:foregroundMark x1="72188" y1="56563" x2="72188" y2="56563"/>
                        <a14:foregroundMark x1="69375" y1="55000" x2="69375" y2="55000"/>
                        <a14:foregroundMark x1="63281" y1="60469" x2="66406" y2="63281"/>
                        <a14:foregroundMark x1="67656" y1="58906" x2="67656" y2="58906"/>
                        <a14:foregroundMark x1="68750" y1="58438" x2="68750" y2="58438"/>
                        <a14:foregroundMark x1="68750" y1="58438" x2="68750" y2="58438"/>
                        <a14:foregroundMark x1="68750" y1="58438" x2="68750" y2="58438"/>
                        <a14:foregroundMark x1="38438" y1="40313" x2="38438" y2="40313"/>
                        <a14:foregroundMark x1="45313" y1="39063" x2="45313" y2="39063"/>
                        <a14:foregroundMark x1="35000" y1="40313" x2="56250" y2="40469"/>
                        <a14:foregroundMark x1="43281" y1="37344" x2="59375" y2="37813"/>
                        <a14:foregroundMark x1="31250" y1="55000" x2="31250" y2="55000"/>
                        <a14:foregroundMark x1="63594" y1="55156" x2="64063" y2="57813"/>
                        <a14:foregroundMark x1="67188" y1="54688" x2="67188" y2="54688"/>
                        <a14:foregroundMark x1="66406" y1="53281" x2="70000" y2="55937"/>
                      </a14:backgroundRemoval>
                    </a14:imgEffect>
                  </a14:imgLayer>
                </a14:imgProps>
              </a:ext>
              <a:ext uri="{28A0092B-C50C-407E-A947-70E740481C1C}">
                <a14:useLocalDpi xmlns:a14="http://schemas.microsoft.com/office/drawing/2010/main" val="0"/>
              </a:ext>
            </a:extLst>
          </a:blip>
          <a:stretch>
            <a:fillRect/>
          </a:stretch>
        </p:blipFill>
        <p:spPr>
          <a:xfrm>
            <a:off x="9340298" y="5000565"/>
            <a:ext cx="1252396" cy="1252396"/>
          </a:xfrm>
          <a:prstGeom prst="rect">
            <a:avLst/>
          </a:prstGeom>
          <a:scene3d>
            <a:camera prst="orthographicFront">
              <a:rot lat="0" lon="10800000" rev="0"/>
            </a:camera>
            <a:lightRig rig="threePt" dir="t"/>
          </a:scene3d>
        </p:spPr>
      </p:pic>
      <p:cxnSp>
        <p:nvCxnSpPr>
          <p:cNvPr id="60" name="直線單箭頭接點 59"/>
          <p:cNvCxnSpPr/>
          <p:nvPr/>
        </p:nvCxnSpPr>
        <p:spPr>
          <a:xfrm flipV="1">
            <a:off x="8139501" y="5762859"/>
            <a:ext cx="497851" cy="58549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68363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373109" y="898711"/>
            <a:ext cx="10269647" cy="3970318"/>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zh-TW" sz="2400" dirty="0"/>
              <a:t>但是，駕駛判斷不准確的事實並不</a:t>
            </a:r>
            <a:r>
              <a:rPr lang="zh-TW" altLang="zh-TW" sz="2400" dirty="0" smtClean="0"/>
              <a:t>一定</a:t>
            </a:r>
            <a:r>
              <a:rPr lang="zh-TW" altLang="en-US" sz="2400" dirty="0" smtClean="0"/>
              <a:t>表</a:t>
            </a:r>
            <a:r>
              <a:rPr lang="zh-TW" altLang="zh-TW" sz="2400" dirty="0" smtClean="0"/>
              <a:t>示</a:t>
            </a:r>
            <a:r>
              <a:rPr lang="zh-TW" altLang="zh-TW" sz="2400" dirty="0"/>
              <a:t>著不安全的駕駛行為，或是不足的超車駕駛行為</a:t>
            </a:r>
            <a:r>
              <a:rPr lang="en-US" altLang="zh-TW" sz="2400" dirty="0"/>
              <a:t>(Gray and Regan, 2005</a:t>
            </a:r>
            <a:r>
              <a:rPr lang="en-US" altLang="zh-TW" sz="2400" dirty="0" smtClean="0"/>
              <a:t>)</a:t>
            </a:r>
          </a:p>
          <a:p>
            <a:pPr marL="342900" indent="-342900">
              <a:lnSpc>
                <a:spcPct val="150000"/>
              </a:lnSpc>
              <a:buFont typeface="Arial" panose="020B0604020202020204" pitchFamily="34" charset="0"/>
              <a:buChar char="•"/>
            </a:pPr>
            <a:r>
              <a:rPr lang="zh-TW" altLang="zh-TW" sz="2400" dirty="0" smtClean="0"/>
              <a:t> 駕駛</a:t>
            </a:r>
            <a:r>
              <a:rPr lang="zh-TW" altLang="zh-TW" sz="2400" dirty="0"/>
              <a:t>可接受的超車距離主要受多種因素影響，例如駕駛打算執行的超車操作類型</a:t>
            </a:r>
            <a:r>
              <a:rPr lang="en-US" altLang="zh-TW" sz="2400" dirty="0"/>
              <a:t>(Jenkins and </a:t>
            </a:r>
            <a:r>
              <a:rPr lang="en-US" altLang="zh-TW" sz="2400" dirty="0" err="1"/>
              <a:t>Rilett</a:t>
            </a:r>
            <a:r>
              <a:rPr lang="en-US" altLang="zh-TW" sz="2400" dirty="0"/>
              <a:t>, 2005; Wilson and Best, 1982; Matson and Forbes, 1938)</a:t>
            </a:r>
            <a:r>
              <a:rPr lang="zh-TW" altLang="zh-TW" sz="2400" dirty="0"/>
              <a:t>、對向交通量</a:t>
            </a:r>
            <a:r>
              <a:rPr lang="en-US" altLang="zh-TW" sz="2400" dirty="0"/>
              <a:t>(Bella, 2011; Farah et al., 2009) </a:t>
            </a:r>
            <a:r>
              <a:rPr lang="zh-TW" altLang="zh-TW" sz="2400" dirty="0"/>
              <a:t>和超車機會的等待時間</a:t>
            </a:r>
            <a:r>
              <a:rPr lang="en-US" altLang="zh-TW" sz="2400" dirty="0"/>
              <a:t>(</a:t>
            </a:r>
            <a:r>
              <a:rPr lang="en-US" altLang="zh-TW" sz="2400" dirty="0" err="1"/>
              <a:t>Pollatschek</a:t>
            </a:r>
            <a:r>
              <a:rPr lang="en-US" altLang="zh-TW" sz="2400" dirty="0"/>
              <a:t> and </a:t>
            </a:r>
            <a:r>
              <a:rPr lang="en-US" altLang="zh-TW" sz="2400" dirty="0" err="1"/>
              <a:t>Polus</a:t>
            </a:r>
            <a:r>
              <a:rPr lang="en-US" altLang="zh-TW" sz="2400" dirty="0"/>
              <a:t>, 2005; </a:t>
            </a:r>
            <a:r>
              <a:rPr lang="en-US" altLang="zh-TW" sz="2400" dirty="0" err="1"/>
              <a:t>Summala</a:t>
            </a:r>
            <a:r>
              <a:rPr lang="en-US" altLang="zh-TW" sz="2400" dirty="0"/>
              <a:t>, </a:t>
            </a:r>
            <a:r>
              <a:rPr lang="en-US" altLang="zh-TW" sz="2400" dirty="0" smtClean="0"/>
              <a:t>1980 </a:t>
            </a:r>
            <a:r>
              <a:rPr lang="en-US" altLang="zh-TW" sz="2400" dirty="0" err="1"/>
              <a:t>Summala</a:t>
            </a:r>
            <a:r>
              <a:rPr lang="en-US" altLang="zh-TW" sz="2400" dirty="0"/>
              <a:t>, 1980)</a:t>
            </a:r>
            <a:r>
              <a:rPr lang="zh-TW" altLang="zh-TW" sz="2400" dirty="0"/>
              <a:t>。 上述所有因素都明確表明，超車者會根據交通情況調整其可接受的</a:t>
            </a:r>
            <a:r>
              <a:rPr lang="zh-TW" altLang="zh-TW" sz="2400" b="1" dirty="0"/>
              <a:t>通行差距</a:t>
            </a:r>
            <a:r>
              <a:rPr lang="zh-TW" altLang="zh-TW" sz="2400" dirty="0" smtClean="0"/>
              <a:t>。</a:t>
            </a:r>
            <a:endParaRPr lang="zh-TW" altLang="en-US" sz="2400" dirty="0"/>
          </a:p>
        </p:txBody>
      </p:sp>
      <p:sp>
        <p:nvSpPr>
          <p:cNvPr id="3" name="文字方塊 2"/>
          <p:cNvSpPr txBox="1"/>
          <p:nvPr/>
        </p:nvSpPr>
        <p:spPr>
          <a:xfrm>
            <a:off x="1176950" y="226337"/>
            <a:ext cx="1741502" cy="461665"/>
          </a:xfrm>
          <a:prstGeom prst="rect">
            <a:avLst/>
          </a:prstGeom>
          <a:noFill/>
        </p:spPr>
        <p:txBody>
          <a:bodyPr wrap="none" rtlCol="0">
            <a:spAutoFit/>
          </a:bodyPr>
          <a:lstStyle/>
          <a:p>
            <a:r>
              <a:rPr lang="en-US" altLang="zh-TW" sz="2400" dirty="0"/>
              <a:t>Introduction</a:t>
            </a:r>
            <a:endParaRPr lang="zh-TW" altLang="en-US" sz="2400" dirty="0"/>
          </a:p>
        </p:txBody>
      </p:sp>
      <p:grpSp>
        <p:nvGrpSpPr>
          <p:cNvPr id="4" name="群組 3">
            <a:extLst>
              <a:ext uri="{FF2B5EF4-FFF2-40B4-BE49-F238E27FC236}">
                <a16:creationId xmlns:a16="http://schemas.microsoft.com/office/drawing/2014/main" xmlns="" id="{92AE4467-C9D3-4480-B119-C4601FBB31A7}"/>
              </a:ext>
            </a:extLst>
          </p:cNvPr>
          <p:cNvGrpSpPr/>
          <p:nvPr/>
        </p:nvGrpSpPr>
        <p:grpSpPr>
          <a:xfrm rot="16200000">
            <a:off x="8455002" y="3468412"/>
            <a:ext cx="1568120" cy="5078994"/>
            <a:chOff x="1822833" y="606596"/>
            <a:chExt cx="3515357" cy="6150498"/>
          </a:xfrm>
        </p:grpSpPr>
        <p:sp>
          <p:nvSpPr>
            <p:cNvPr id="5" name="矩形 4">
              <a:extLst>
                <a:ext uri="{FF2B5EF4-FFF2-40B4-BE49-F238E27FC236}">
                  <a16:creationId xmlns:a16="http://schemas.microsoft.com/office/drawing/2014/main" xmlns="" id="{760B5FA9-C7D9-4BDB-B179-832B4A64701D}"/>
                </a:ext>
              </a:extLst>
            </p:cNvPr>
            <p:cNvSpPr/>
            <p:nvPr/>
          </p:nvSpPr>
          <p:spPr>
            <a:xfrm>
              <a:off x="1822833" y="606599"/>
              <a:ext cx="3515357" cy="6150495"/>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nvGrpSpPr>
            <p:cNvPr id="6" name="群組 5">
              <a:extLst>
                <a:ext uri="{FF2B5EF4-FFF2-40B4-BE49-F238E27FC236}">
                  <a16:creationId xmlns:a16="http://schemas.microsoft.com/office/drawing/2014/main" xmlns="" id="{FC3336E5-BF9A-4EF6-8C1E-7B00196774AE}"/>
                </a:ext>
              </a:extLst>
            </p:cNvPr>
            <p:cNvGrpSpPr/>
            <p:nvPr/>
          </p:nvGrpSpPr>
          <p:grpSpPr>
            <a:xfrm>
              <a:off x="3360119" y="6015658"/>
              <a:ext cx="438272" cy="741436"/>
              <a:chOff x="1992957" y="568959"/>
              <a:chExt cx="438272" cy="6150496"/>
            </a:xfrm>
            <a:solidFill>
              <a:schemeClr val="bg1"/>
            </a:solidFill>
          </p:grpSpPr>
          <p:sp>
            <p:nvSpPr>
              <p:cNvPr id="24" name="矩形 23">
                <a:extLst>
                  <a:ext uri="{FF2B5EF4-FFF2-40B4-BE49-F238E27FC236}">
                    <a16:creationId xmlns:a16="http://schemas.microsoft.com/office/drawing/2014/main" xmlns="" id="{B88DCF02-061A-4825-9666-F57B192077C3}"/>
                  </a:ext>
                </a:extLst>
              </p:cNvPr>
              <p:cNvSpPr/>
              <p:nvPr/>
            </p:nvSpPr>
            <p:spPr>
              <a:xfrm>
                <a:off x="1992957" y="568960"/>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5" name="矩形 24">
                <a:extLst>
                  <a:ext uri="{FF2B5EF4-FFF2-40B4-BE49-F238E27FC236}">
                    <a16:creationId xmlns:a16="http://schemas.microsoft.com/office/drawing/2014/main" xmlns="" id="{1747B8C1-7E94-4334-B501-87DE7340CEAB}"/>
                  </a:ext>
                </a:extLst>
              </p:cNvPr>
              <p:cNvSpPr/>
              <p:nvPr/>
            </p:nvSpPr>
            <p:spPr>
              <a:xfrm>
                <a:off x="2258509" y="568959"/>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
          <p:nvSpPr>
            <p:cNvPr id="7" name="矩形 6">
              <a:extLst>
                <a:ext uri="{FF2B5EF4-FFF2-40B4-BE49-F238E27FC236}">
                  <a16:creationId xmlns:a16="http://schemas.microsoft.com/office/drawing/2014/main" xmlns="" id="{3E900C9A-BBB5-4ED7-838E-1ECC644C9A7A}"/>
                </a:ext>
              </a:extLst>
            </p:cNvPr>
            <p:cNvSpPr/>
            <p:nvPr/>
          </p:nvSpPr>
          <p:spPr>
            <a:xfrm>
              <a:off x="5125525" y="606597"/>
              <a:ext cx="173716" cy="615049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矩形 7">
              <a:extLst>
                <a:ext uri="{FF2B5EF4-FFF2-40B4-BE49-F238E27FC236}">
                  <a16:creationId xmlns:a16="http://schemas.microsoft.com/office/drawing/2014/main" xmlns="" id="{0815E396-0691-458E-9EB9-2C0CA1EDCDC9}"/>
                </a:ext>
              </a:extLst>
            </p:cNvPr>
            <p:cNvSpPr/>
            <p:nvPr/>
          </p:nvSpPr>
          <p:spPr>
            <a:xfrm>
              <a:off x="1861779" y="606596"/>
              <a:ext cx="173716" cy="615049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nvGrpSpPr>
            <p:cNvPr id="9" name="群組 8">
              <a:extLst>
                <a:ext uri="{FF2B5EF4-FFF2-40B4-BE49-F238E27FC236}">
                  <a16:creationId xmlns:a16="http://schemas.microsoft.com/office/drawing/2014/main" xmlns="" id="{2D88C958-256F-445E-B362-15C41764EAEE}"/>
                </a:ext>
              </a:extLst>
            </p:cNvPr>
            <p:cNvGrpSpPr/>
            <p:nvPr/>
          </p:nvGrpSpPr>
          <p:grpSpPr>
            <a:xfrm>
              <a:off x="3360119" y="4933844"/>
              <a:ext cx="438272" cy="741436"/>
              <a:chOff x="1992957" y="568959"/>
              <a:chExt cx="438272" cy="6150496"/>
            </a:xfrm>
            <a:solidFill>
              <a:schemeClr val="bg1"/>
            </a:solidFill>
          </p:grpSpPr>
          <p:sp>
            <p:nvSpPr>
              <p:cNvPr id="22" name="矩形 21">
                <a:extLst>
                  <a:ext uri="{FF2B5EF4-FFF2-40B4-BE49-F238E27FC236}">
                    <a16:creationId xmlns:a16="http://schemas.microsoft.com/office/drawing/2014/main" xmlns="" id="{7A6F90FE-A9AE-4DF6-9586-F80966EB8D0E}"/>
                  </a:ext>
                </a:extLst>
              </p:cNvPr>
              <p:cNvSpPr/>
              <p:nvPr/>
            </p:nvSpPr>
            <p:spPr>
              <a:xfrm>
                <a:off x="1992957" y="568960"/>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3" name="矩形 22">
                <a:extLst>
                  <a:ext uri="{FF2B5EF4-FFF2-40B4-BE49-F238E27FC236}">
                    <a16:creationId xmlns:a16="http://schemas.microsoft.com/office/drawing/2014/main" xmlns="" id="{55B9A09B-EF69-43EB-AA32-6001D65C712F}"/>
                  </a:ext>
                </a:extLst>
              </p:cNvPr>
              <p:cNvSpPr/>
              <p:nvPr/>
            </p:nvSpPr>
            <p:spPr>
              <a:xfrm>
                <a:off x="2258509" y="568959"/>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10" name="群組 9">
              <a:extLst>
                <a:ext uri="{FF2B5EF4-FFF2-40B4-BE49-F238E27FC236}">
                  <a16:creationId xmlns:a16="http://schemas.microsoft.com/office/drawing/2014/main" xmlns="" id="{563668ED-5AED-45AC-A692-7F9CFE78827C}"/>
                </a:ext>
              </a:extLst>
            </p:cNvPr>
            <p:cNvGrpSpPr/>
            <p:nvPr/>
          </p:nvGrpSpPr>
          <p:grpSpPr>
            <a:xfrm>
              <a:off x="3360119" y="3852032"/>
              <a:ext cx="438272" cy="741436"/>
              <a:chOff x="1992957" y="568959"/>
              <a:chExt cx="438272" cy="6150496"/>
            </a:xfrm>
            <a:solidFill>
              <a:schemeClr val="bg1"/>
            </a:solidFill>
          </p:grpSpPr>
          <p:sp>
            <p:nvSpPr>
              <p:cNvPr id="20" name="矩形 19">
                <a:extLst>
                  <a:ext uri="{FF2B5EF4-FFF2-40B4-BE49-F238E27FC236}">
                    <a16:creationId xmlns:a16="http://schemas.microsoft.com/office/drawing/2014/main" xmlns="" id="{2066265F-9296-4B94-ACC0-13E3159B2A59}"/>
                  </a:ext>
                </a:extLst>
              </p:cNvPr>
              <p:cNvSpPr/>
              <p:nvPr/>
            </p:nvSpPr>
            <p:spPr>
              <a:xfrm>
                <a:off x="1992957" y="568960"/>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1" name="矩形 20">
                <a:extLst>
                  <a:ext uri="{FF2B5EF4-FFF2-40B4-BE49-F238E27FC236}">
                    <a16:creationId xmlns:a16="http://schemas.microsoft.com/office/drawing/2014/main" xmlns="" id="{C41210C6-8BBB-451E-B137-375B6BC574FE}"/>
                  </a:ext>
                </a:extLst>
              </p:cNvPr>
              <p:cNvSpPr/>
              <p:nvPr/>
            </p:nvSpPr>
            <p:spPr>
              <a:xfrm>
                <a:off x="2258509" y="568959"/>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11" name="群組 10">
              <a:extLst>
                <a:ext uri="{FF2B5EF4-FFF2-40B4-BE49-F238E27FC236}">
                  <a16:creationId xmlns:a16="http://schemas.microsoft.com/office/drawing/2014/main" xmlns="" id="{B698EEE9-7DF4-4C91-81CE-0773B2B6EFB5}"/>
                </a:ext>
              </a:extLst>
            </p:cNvPr>
            <p:cNvGrpSpPr/>
            <p:nvPr/>
          </p:nvGrpSpPr>
          <p:grpSpPr>
            <a:xfrm>
              <a:off x="3360119" y="606596"/>
              <a:ext cx="438272" cy="741436"/>
              <a:chOff x="1992957" y="568959"/>
              <a:chExt cx="438272" cy="6150496"/>
            </a:xfrm>
            <a:solidFill>
              <a:schemeClr val="bg1"/>
            </a:solidFill>
          </p:grpSpPr>
          <p:sp>
            <p:nvSpPr>
              <p:cNvPr id="18" name="矩形 17">
                <a:extLst>
                  <a:ext uri="{FF2B5EF4-FFF2-40B4-BE49-F238E27FC236}">
                    <a16:creationId xmlns:a16="http://schemas.microsoft.com/office/drawing/2014/main" xmlns="" id="{B676B13B-A77A-4C14-B324-6AC3F13B13B1}"/>
                  </a:ext>
                </a:extLst>
              </p:cNvPr>
              <p:cNvSpPr/>
              <p:nvPr/>
            </p:nvSpPr>
            <p:spPr>
              <a:xfrm>
                <a:off x="1992957" y="568960"/>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9" name="矩形 18">
                <a:extLst>
                  <a:ext uri="{FF2B5EF4-FFF2-40B4-BE49-F238E27FC236}">
                    <a16:creationId xmlns:a16="http://schemas.microsoft.com/office/drawing/2014/main" xmlns="" id="{B297553C-F20E-4786-A780-6A5024E49FE4}"/>
                  </a:ext>
                </a:extLst>
              </p:cNvPr>
              <p:cNvSpPr/>
              <p:nvPr/>
            </p:nvSpPr>
            <p:spPr>
              <a:xfrm>
                <a:off x="2258509" y="568959"/>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12" name="群組 11">
              <a:extLst>
                <a:ext uri="{FF2B5EF4-FFF2-40B4-BE49-F238E27FC236}">
                  <a16:creationId xmlns:a16="http://schemas.microsoft.com/office/drawing/2014/main" xmlns="" id="{16E95AD8-D356-4C20-892A-3AE9FC32B9A1}"/>
                </a:ext>
              </a:extLst>
            </p:cNvPr>
            <p:cNvGrpSpPr/>
            <p:nvPr/>
          </p:nvGrpSpPr>
          <p:grpSpPr>
            <a:xfrm>
              <a:off x="3360119" y="1688408"/>
              <a:ext cx="438272" cy="741436"/>
              <a:chOff x="1992957" y="568959"/>
              <a:chExt cx="438272" cy="6150496"/>
            </a:xfrm>
            <a:solidFill>
              <a:schemeClr val="bg1"/>
            </a:solidFill>
          </p:grpSpPr>
          <p:sp>
            <p:nvSpPr>
              <p:cNvPr id="16" name="矩形 15">
                <a:extLst>
                  <a:ext uri="{FF2B5EF4-FFF2-40B4-BE49-F238E27FC236}">
                    <a16:creationId xmlns:a16="http://schemas.microsoft.com/office/drawing/2014/main" xmlns="" id="{2E37818D-1081-41AE-AD27-C6D20FD65548}"/>
                  </a:ext>
                </a:extLst>
              </p:cNvPr>
              <p:cNvSpPr/>
              <p:nvPr/>
            </p:nvSpPr>
            <p:spPr>
              <a:xfrm>
                <a:off x="1992957" y="568960"/>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7" name="矩形 16">
                <a:extLst>
                  <a:ext uri="{FF2B5EF4-FFF2-40B4-BE49-F238E27FC236}">
                    <a16:creationId xmlns:a16="http://schemas.microsoft.com/office/drawing/2014/main" xmlns="" id="{231294F7-A4BA-480C-8F2D-A843F676F50B}"/>
                  </a:ext>
                </a:extLst>
              </p:cNvPr>
              <p:cNvSpPr/>
              <p:nvPr/>
            </p:nvSpPr>
            <p:spPr>
              <a:xfrm>
                <a:off x="2258509" y="568959"/>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13" name="群組 12">
              <a:extLst>
                <a:ext uri="{FF2B5EF4-FFF2-40B4-BE49-F238E27FC236}">
                  <a16:creationId xmlns:a16="http://schemas.microsoft.com/office/drawing/2014/main" xmlns="" id="{76CA7D23-9D5B-4595-B87C-EA5C64DD04DC}"/>
                </a:ext>
              </a:extLst>
            </p:cNvPr>
            <p:cNvGrpSpPr/>
            <p:nvPr/>
          </p:nvGrpSpPr>
          <p:grpSpPr>
            <a:xfrm>
              <a:off x="3360119" y="2770220"/>
              <a:ext cx="438272" cy="741436"/>
              <a:chOff x="1992957" y="568959"/>
              <a:chExt cx="438272" cy="6150496"/>
            </a:xfrm>
            <a:solidFill>
              <a:schemeClr val="bg1"/>
            </a:solidFill>
          </p:grpSpPr>
          <p:sp>
            <p:nvSpPr>
              <p:cNvPr id="14" name="矩形 13">
                <a:extLst>
                  <a:ext uri="{FF2B5EF4-FFF2-40B4-BE49-F238E27FC236}">
                    <a16:creationId xmlns:a16="http://schemas.microsoft.com/office/drawing/2014/main" xmlns="" id="{97263F08-B137-4B95-8E73-C3143EE61D6C}"/>
                  </a:ext>
                </a:extLst>
              </p:cNvPr>
              <p:cNvSpPr/>
              <p:nvPr/>
            </p:nvSpPr>
            <p:spPr>
              <a:xfrm>
                <a:off x="1992957" y="568960"/>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5" name="矩形 14">
                <a:extLst>
                  <a:ext uri="{FF2B5EF4-FFF2-40B4-BE49-F238E27FC236}">
                    <a16:creationId xmlns:a16="http://schemas.microsoft.com/office/drawing/2014/main" xmlns="" id="{7C31747A-090C-4987-B18B-9C24216CFB13}"/>
                  </a:ext>
                </a:extLst>
              </p:cNvPr>
              <p:cNvSpPr/>
              <p:nvPr/>
            </p:nvSpPr>
            <p:spPr>
              <a:xfrm>
                <a:off x="2258509" y="568959"/>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pic>
        <p:nvPicPr>
          <p:cNvPr id="26" name="圖片 25"/>
          <p:cNvPicPr>
            <a:picLocks noChangeAspect="1"/>
          </p:cNvPicPr>
          <p:nvPr/>
        </p:nvPicPr>
        <p:blipFill>
          <a:blip r:embed="rId2" cstate="print">
            <a:extLst>
              <a:ext uri="{BEBA8EAE-BF5A-486C-A8C5-ECC9F3942E4B}">
                <a14:imgProps xmlns:a14="http://schemas.microsoft.com/office/drawing/2010/main">
                  <a14:imgLayer r:embed="rId3">
                    <a14:imgEffect>
                      <a14:backgroundRemoval t="10000" b="90000" l="10000" r="90000">
                        <a14:foregroundMark x1="27969" y1="54219" x2="32969" y2="62031"/>
                        <a14:foregroundMark x1="27031" y1="56406" x2="28750" y2="60625"/>
                        <a14:foregroundMark x1="35469" y1="57656" x2="35469" y2="57656"/>
                        <a14:foregroundMark x1="30938" y1="63438" x2="30938" y2="63438"/>
                        <a14:foregroundMark x1="34219" y1="62813" x2="34219" y2="62813"/>
                        <a14:foregroundMark x1="36250" y1="60469" x2="36250" y2="60469"/>
                        <a14:foregroundMark x1="35781" y1="56406" x2="35781" y2="56406"/>
                        <a14:foregroundMark x1="65469" y1="57344" x2="65469" y2="57344"/>
                        <a14:foregroundMark x1="66406" y1="61250" x2="66406" y2="61250"/>
                        <a14:foregroundMark x1="69063" y1="61563" x2="69063" y2="61563"/>
                        <a14:foregroundMark x1="67344" y1="63125" x2="67344" y2="63125"/>
                        <a14:foregroundMark x1="70781" y1="61563" x2="70781" y2="61563"/>
                        <a14:foregroundMark x1="72188" y1="56563" x2="72188" y2="56563"/>
                        <a14:foregroundMark x1="69375" y1="55000" x2="69375" y2="55000"/>
                        <a14:foregroundMark x1="63281" y1="60469" x2="66406" y2="63281"/>
                        <a14:foregroundMark x1="67656" y1="58906" x2="67656" y2="58906"/>
                        <a14:foregroundMark x1="68750" y1="58438" x2="68750" y2="58438"/>
                        <a14:foregroundMark x1="68750" y1="58438" x2="68750" y2="58438"/>
                        <a14:foregroundMark x1="68750" y1="58438" x2="68750" y2="58438"/>
                        <a14:foregroundMark x1="38438" y1="40313" x2="38438" y2="40313"/>
                        <a14:foregroundMark x1="45313" y1="39063" x2="45313" y2="39063"/>
                        <a14:foregroundMark x1="35000" y1="40313" x2="56250" y2="40469"/>
                        <a14:foregroundMark x1="43281" y1="37344" x2="59375" y2="37813"/>
                        <a14:foregroundMark x1="31250" y1="55000" x2="31250" y2="55000"/>
                        <a14:foregroundMark x1="63594" y1="55156" x2="64063" y2="57813"/>
                        <a14:foregroundMark x1="67188" y1="54688" x2="67188" y2="54688"/>
                        <a14:foregroundMark x1="66406" y1="53281" x2="70000" y2="55937"/>
                      </a14:backgroundRemoval>
                    </a14:imgEffect>
                  </a14:imgLayer>
                </a14:imgProps>
              </a:ext>
              <a:ext uri="{28A0092B-C50C-407E-A947-70E740481C1C}">
                <a14:useLocalDpi xmlns:a14="http://schemas.microsoft.com/office/drawing/2010/main" val="0"/>
              </a:ext>
            </a:extLst>
          </a:blip>
          <a:stretch>
            <a:fillRect/>
          </a:stretch>
        </p:blipFill>
        <p:spPr>
          <a:xfrm>
            <a:off x="7496120" y="5487619"/>
            <a:ext cx="1252396" cy="1252396"/>
          </a:xfrm>
          <a:prstGeom prst="rect">
            <a:avLst/>
          </a:prstGeom>
        </p:spPr>
      </p:pic>
      <p:pic>
        <p:nvPicPr>
          <p:cNvPr id="27" name="圖片 26"/>
          <p:cNvPicPr>
            <a:picLocks noChangeAspect="1"/>
          </p:cNvPicPr>
          <p:nvPr/>
        </p:nvPicPr>
        <p:blipFill>
          <a:blip r:embed="rId2" cstate="print">
            <a:duotone>
              <a:prstClr val="black"/>
              <a:srgbClr val="FF0000">
                <a:tint val="45000"/>
                <a:satMod val="400000"/>
              </a:srgbClr>
            </a:duotone>
            <a:extLst>
              <a:ext uri="{BEBA8EAE-BF5A-486C-A8C5-ECC9F3942E4B}">
                <a14:imgProps xmlns:a14="http://schemas.microsoft.com/office/drawing/2010/main">
                  <a14:imgLayer r:embed="rId3">
                    <a14:imgEffect>
                      <a14:backgroundRemoval t="10000" b="90000" l="10000" r="90000">
                        <a14:foregroundMark x1="27969" y1="54219" x2="32969" y2="62031"/>
                        <a14:foregroundMark x1="27031" y1="56406" x2="28750" y2="60625"/>
                        <a14:foregroundMark x1="35469" y1="57656" x2="35469" y2="57656"/>
                        <a14:foregroundMark x1="30938" y1="63438" x2="30938" y2="63438"/>
                        <a14:foregroundMark x1="34219" y1="62813" x2="34219" y2="62813"/>
                        <a14:foregroundMark x1="36250" y1="60469" x2="36250" y2="60469"/>
                        <a14:foregroundMark x1="35781" y1="56406" x2="35781" y2="56406"/>
                        <a14:foregroundMark x1="65469" y1="57344" x2="65469" y2="57344"/>
                        <a14:foregroundMark x1="66406" y1="61250" x2="66406" y2="61250"/>
                        <a14:foregroundMark x1="69063" y1="61563" x2="69063" y2="61563"/>
                        <a14:foregroundMark x1="67344" y1="63125" x2="67344" y2="63125"/>
                        <a14:foregroundMark x1="70781" y1="61563" x2="70781" y2="61563"/>
                        <a14:foregroundMark x1="72188" y1="56563" x2="72188" y2="56563"/>
                        <a14:foregroundMark x1="69375" y1="55000" x2="69375" y2="55000"/>
                        <a14:foregroundMark x1="63281" y1="60469" x2="66406" y2="63281"/>
                        <a14:foregroundMark x1="67656" y1="58906" x2="67656" y2="58906"/>
                        <a14:foregroundMark x1="68750" y1="58438" x2="68750" y2="58438"/>
                        <a14:foregroundMark x1="68750" y1="58438" x2="68750" y2="58438"/>
                        <a14:foregroundMark x1="68750" y1="58438" x2="68750" y2="58438"/>
                        <a14:foregroundMark x1="38438" y1="40313" x2="38438" y2="40313"/>
                        <a14:foregroundMark x1="45313" y1="39063" x2="45313" y2="39063"/>
                        <a14:foregroundMark x1="35000" y1="40313" x2="56250" y2="40469"/>
                        <a14:foregroundMark x1="43281" y1="37344" x2="59375" y2="37813"/>
                        <a14:foregroundMark x1="31250" y1="55000" x2="31250" y2="55000"/>
                        <a14:foregroundMark x1="63594" y1="55156" x2="64063" y2="57813"/>
                        <a14:foregroundMark x1="67188" y1="54688" x2="67188" y2="54688"/>
                        <a14:foregroundMark x1="66406" y1="53281" x2="70000" y2="55937"/>
                      </a14:backgroundRemoval>
                    </a14:imgEffect>
                  </a14:imgLayer>
                </a14:imgProps>
              </a:ext>
              <a:ext uri="{28A0092B-C50C-407E-A947-70E740481C1C}">
                <a14:useLocalDpi xmlns:a14="http://schemas.microsoft.com/office/drawing/2010/main" val="0"/>
              </a:ext>
            </a:extLst>
          </a:blip>
          <a:stretch>
            <a:fillRect/>
          </a:stretch>
        </p:blipFill>
        <p:spPr>
          <a:xfrm>
            <a:off x="8676166" y="5713951"/>
            <a:ext cx="1252396" cy="1252396"/>
          </a:xfrm>
          <a:prstGeom prst="rect">
            <a:avLst/>
          </a:prstGeom>
        </p:spPr>
      </p:pic>
      <p:pic>
        <p:nvPicPr>
          <p:cNvPr id="28" name="圖片 27"/>
          <p:cNvPicPr>
            <a:picLocks noChangeAspect="1"/>
          </p:cNvPicPr>
          <p:nvPr/>
        </p:nvPicPr>
        <p:blipFill>
          <a:blip r:embed="rId2" cstate="print">
            <a:extLst>
              <a:ext uri="{BEBA8EAE-BF5A-486C-A8C5-ECC9F3942E4B}">
                <a14:imgProps xmlns:a14="http://schemas.microsoft.com/office/drawing/2010/main">
                  <a14:imgLayer r:embed="rId3">
                    <a14:imgEffect>
                      <a14:backgroundRemoval t="10000" b="90000" l="10000" r="90000">
                        <a14:foregroundMark x1="27969" y1="54219" x2="32969" y2="62031"/>
                        <a14:foregroundMark x1="27031" y1="56406" x2="28750" y2="60625"/>
                        <a14:foregroundMark x1="35469" y1="57656" x2="35469" y2="57656"/>
                        <a14:foregroundMark x1="30938" y1="63438" x2="30938" y2="63438"/>
                        <a14:foregroundMark x1="34219" y1="62813" x2="34219" y2="62813"/>
                        <a14:foregroundMark x1="36250" y1="60469" x2="36250" y2="60469"/>
                        <a14:foregroundMark x1="35781" y1="56406" x2="35781" y2="56406"/>
                        <a14:foregroundMark x1="65469" y1="57344" x2="65469" y2="57344"/>
                        <a14:foregroundMark x1="66406" y1="61250" x2="66406" y2="61250"/>
                        <a14:foregroundMark x1="69063" y1="61563" x2="69063" y2="61563"/>
                        <a14:foregroundMark x1="67344" y1="63125" x2="67344" y2="63125"/>
                        <a14:foregroundMark x1="70781" y1="61563" x2="70781" y2="61563"/>
                        <a14:foregroundMark x1="72188" y1="56563" x2="72188" y2="56563"/>
                        <a14:foregroundMark x1="69375" y1="55000" x2="69375" y2="55000"/>
                        <a14:foregroundMark x1="63281" y1="60469" x2="66406" y2="63281"/>
                        <a14:foregroundMark x1="67656" y1="58906" x2="67656" y2="58906"/>
                        <a14:foregroundMark x1="68750" y1="58438" x2="68750" y2="58438"/>
                        <a14:foregroundMark x1="68750" y1="58438" x2="68750" y2="58438"/>
                        <a14:foregroundMark x1="68750" y1="58438" x2="68750" y2="58438"/>
                        <a14:foregroundMark x1="38438" y1="40313" x2="38438" y2="40313"/>
                        <a14:foregroundMark x1="45313" y1="39063" x2="45313" y2="39063"/>
                        <a14:foregroundMark x1="35000" y1="40313" x2="56250" y2="40469"/>
                        <a14:foregroundMark x1="43281" y1="37344" x2="59375" y2="37813"/>
                        <a14:foregroundMark x1="31250" y1="55000" x2="31250" y2="55000"/>
                        <a14:foregroundMark x1="63594" y1="55156" x2="64063" y2="57813"/>
                        <a14:foregroundMark x1="67188" y1="54688" x2="67188" y2="54688"/>
                        <a14:foregroundMark x1="66406" y1="53281" x2="70000" y2="55937"/>
                      </a14:backgroundRemoval>
                    </a14:imgEffect>
                  </a14:imgLayer>
                </a14:imgProps>
              </a:ext>
              <a:ext uri="{28A0092B-C50C-407E-A947-70E740481C1C}">
                <a14:useLocalDpi xmlns:a14="http://schemas.microsoft.com/office/drawing/2010/main" val="0"/>
              </a:ext>
            </a:extLst>
          </a:blip>
          <a:stretch>
            <a:fillRect/>
          </a:stretch>
        </p:blipFill>
        <p:spPr>
          <a:xfrm>
            <a:off x="9276934" y="5000565"/>
            <a:ext cx="1252396" cy="1252396"/>
          </a:xfrm>
          <a:prstGeom prst="rect">
            <a:avLst/>
          </a:prstGeom>
          <a:scene3d>
            <a:camera prst="orthographicFront">
              <a:rot lat="0" lon="10800000" rev="0"/>
            </a:camera>
            <a:lightRig rig="threePt" dir="t"/>
          </a:scene3d>
        </p:spPr>
      </p:pic>
    </p:spTree>
    <p:extLst>
      <p:ext uri="{BB962C8B-B14F-4D97-AF65-F5344CB8AC3E}">
        <p14:creationId xmlns:p14="http://schemas.microsoft.com/office/powerpoint/2010/main" val="28060228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373109" y="898711"/>
            <a:ext cx="10269647" cy="2242730"/>
          </a:xfrm>
          <a:prstGeom prst="rect">
            <a:avLst/>
          </a:prstGeom>
        </p:spPr>
        <p:txBody>
          <a:bodyPr wrap="square">
            <a:spAutoFit/>
          </a:bodyPr>
          <a:lstStyle/>
          <a:p>
            <a:pPr marL="342900" indent="-342900">
              <a:lnSpc>
                <a:spcPct val="150000"/>
              </a:lnSpc>
              <a:buFont typeface="Arial" panose="020B0604020202020204" pitchFamily="34" charset="0"/>
              <a:buChar char="•"/>
            </a:pPr>
            <a:r>
              <a:rPr lang="en-US" altLang="zh-TW" sz="2400" dirty="0"/>
              <a:t>Clarke et al. (1999)</a:t>
            </a:r>
            <a:r>
              <a:rPr lang="zh-TW" altLang="zh-TW" sz="2400" dirty="0"/>
              <a:t>深入分析了諾丁漢郡</a:t>
            </a:r>
            <a:r>
              <a:rPr lang="en-US" altLang="zh-TW" sz="2400" dirty="0"/>
              <a:t>(Nottinghamshire) 402</a:t>
            </a:r>
            <a:r>
              <a:rPr lang="zh-TW" altLang="zh-TW" sz="2400" dirty="0"/>
              <a:t>例超車道路交通</a:t>
            </a:r>
            <a:r>
              <a:rPr lang="zh-TW" altLang="zh-TW" sz="2400" dirty="0" smtClean="0"/>
              <a:t>事故檔案</a:t>
            </a:r>
            <a:r>
              <a:rPr lang="zh-TW" altLang="zh-TW" sz="2400" dirty="0"/>
              <a:t>，並報告說超車者似乎忽略了兩個關鍵考慮因素</a:t>
            </a:r>
            <a:r>
              <a:rPr lang="zh-TW" altLang="zh-TW" sz="2400" dirty="0" smtClean="0"/>
              <a:t>：</a:t>
            </a:r>
            <a:endParaRPr lang="en-US" altLang="zh-TW" sz="2400" dirty="0" smtClean="0"/>
          </a:p>
          <a:p>
            <a:pPr>
              <a:lnSpc>
                <a:spcPct val="150000"/>
              </a:lnSpc>
            </a:pPr>
            <a:r>
              <a:rPr lang="zh-TW" altLang="zh-TW" sz="2400" dirty="0" smtClean="0"/>
              <a:t>（</a:t>
            </a:r>
            <a:r>
              <a:rPr lang="en-US" altLang="zh-TW" sz="2400" dirty="0" err="1"/>
              <a:t>i</a:t>
            </a:r>
            <a:r>
              <a:rPr lang="zh-TW" altLang="zh-TW" sz="2400" dirty="0"/>
              <a:t>）在超車期間拐角處出現來車的可能性</a:t>
            </a:r>
            <a:r>
              <a:rPr lang="zh-TW" altLang="zh-TW" sz="2400" dirty="0" smtClean="0"/>
              <a:t>和</a:t>
            </a:r>
            <a:endParaRPr lang="en-US" altLang="zh-TW" sz="2400" dirty="0" smtClean="0"/>
          </a:p>
          <a:p>
            <a:pPr>
              <a:lnSpc>
                <a:spcPct val="150000"/>
              </a:lnSpc>
            </a:pPr>
            <a:r>
              <a:rPr lang="zh-TW" altLang="zh-TW" sz="2400" dirty="0" smtClean="0"/>
              <a:t>（</a:t>
            </a:r>
            <a:r>
              <a:rPr lang="en-US" altLang="zh-TW" sz="2400" dirty="0"/>
              <a:t>ii </a:t>
            </a:r>
            <a:r>
              <a:rPr lang="zh-TW" altLang="zh-TW" sz="2400" dirty="0"/>
              <a:t>）與被超越的車輛發生任何危險相互作用的可能性。</a:t>
            </a:r>
            <a:endParaRPr lang="zh-TW" altLang="en-US" sz="2400" dirty="0"/>
          </a:p>
        </p:txBody>
      </p:sp>
      <p:sp>
        <p:nvSpPr>
          <p:cNvPr id="3" name="文字方塊 2"/>
          <p:cNvSpPr txBox="1"/>
          <p:nvPr/>
        </p:nvSpPr>
        <p:spPr>
          <a:xfrm>
            <a:off x="1176950" y="226337"/>
            <a:ext cx="1741502" cy="461665"/>
          </a:xfrm>
          <a:prstGeom prst="rect">
            <a:avLst/>
          </a:prstGeom>
          <a:noFill/>
        </p:spPr>
        <p:txBody>
          <a:bodyPr wrap="none" rtlCol="0">
            <a:spAutoFit/>
          </a:bodyPr>
          <a:lstStyle/>
          <a:p>
            <a:r>
              <a:rPr lang="en-US" altLang="zh-TW" sz="2400" dirty="0"/>
              <a:t>Introduction</a:t>
            </a:r>
            <a:endParaRPr lang="zh-TW" altLang="en-US" sz="2400" dirty="0"/>
          </a:p>
        </p:txBody>
      </p:sp>
      <p:grpSp>
        <p:nvGrpSpPr>
          <p:cNvPr id="4" name="群組 3">
            <a:extLst>
              <a:ext uri="{FF2B5EF4-FFF2-40B4-BE49-F238E27FC236}">
                <a16:creationId xmlns:a16="http://schemas.microsoft.com/office/drawing/2014/main" xmlns="" id="{92AE4467-C9D3-4480-B119-C4601FBB31A7}"/>
              </a:ext>
            </a:extLst>
          </p:cNvPr>
          <p:cNvGrpSpPr/>
          <p:nvPr/>
        </p:nvGrpSpPr>
        <p:grpSpPr>
          <a:xfrm rot="16200000">
            <a:off x="8455002" y="3468412"/>
            <a:ext cx="1568120" cy="5078994"/>
            <a:chOff x="1822833" y="606596"/>
            <a:chExt cx="3515357" cy="6150498"/>
          </a:xfrm>
        </p:grpSpPr>
        <p:sp>
          <p:nvSpPr>
            <p:cNvPr id="5" name="矩形 4">
              <a:extLst>
                <a:ext uri="{FF2B5EF4-FFF2-40B4-BE49-F238E27FC236}">
                  <a16:creationId xmlns:a16="http://schemas.microsoft.com/office/drawing/2014/main" xmlns="" id="{760B5FA9-C7D9-4BDB-B179-832B4A64701D}"/>
                </a:ext>
              </a:extLst>
            </p:cNvPr>
            <p:cNvSpPr/>
            <p:nvPr/>
          </p:nvSpPr>
          <p:spPr>
            <a:xfrm>
              <a:off x="1822833" y="606599"/>
              <a:ext cx="3515357" cy="6150495"/>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nvGrpSpPr>
            <p:cNvPr id="6" name="群組 5">
              <a:extLst>
                <a:ext uri="{FF2B5EF4-FFF2-40B4-BE49-F238E27FC236}">
                  <a16:creationId xmlns:a16="http://schemas.microsoft.com/office/drawing/2014/main" xmlns="" id="{FC3336E5-BF9A-4EF6-8C1E-7B00196774AE}"/>
                </a:ext>
              </a:extLst>
            </p:cNvPr>
            <p:cNvGrpSpPr/>
            <p:nvPr/>
          </p:nvGrpSpPr>
          <p:grpSpPr>
            <a:xfrm>
              <a:off x="3360119" y="6015658"/>
              <a:ext cx="438272" cy="741436"/>
              <a:chOff x="1992957" y="568959"/>
              <a:chExt cx="438272" cy="6150496"/>
            </a:xfrm>
            <a:solidFill>
              <a:schemeClr val="bg1"/>
            </a:solidFill>
          </p:grpSpPr>
          <p:sp>
            <p:nvSpPr>
              <p:cNvPr id="24" name="矩形 23">
                <a:extLst>
                  <a:ext uri="{FF2B5EF4-FFF2-40B4-BE49-F238E27FC236}">
                    <a16:creationId xmlns:a16="http://schemas.microsoft.com/office/drawing/2014/main" xmlns="" id="{B88DCF02-061A-4825-9666-F57B192077C3}"/>
                  </a:ext>
                </a:extLst>
              </p:cNvPr>
              <p:cNvSpPr/>
              <p:nvPr/>
            </p:nvSpPr>
            <p:spPr>
              <a:xfrm>
                <a:off x="1992957" y="568960"/>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5" name="矩形 24">
                <a:extLst>
                  <a:ext uri="{FF2B5EF4-FFF2-40B4-BE49-F238E27FC236}">
                    <a16:creationId xmlns:a16="http://schemas.microsoft.com/office/drawing/2014/main" xmlns="" id="{1747B8C1-7E94-4334-B501-87DE7340CEAB}"/>
                  </a:ext>
                </a:extLst>
              </p:cNvPr>
              <p:cNvSpPr/>
              <p:nvPr/>
            </p:nvSpPr>
            <p:spPr>
              <a:xfrm>
                <a:off x="2258509" y="568959"/>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
          <p:nvSpPr>
            <p:cNvPr id="7" name="矩形 6">
              <a:extLst>
                <a:ext uri="{FF2B5EF4-FFF2-40B4-BE49-F238E27FC236}">
                  <a16:creationId xmlns:a16="http://schemas.microsoft.com/office/drawing/2014/main" xmlns="" id="{3E900C9A-BBB5-4ED7-838E-1ECC644C9A7A}"/>
                </a:ext>
              </a:extLst>
            </p:cNvPr>
            <p:cNvSpPr/>
            <p:nvPr/>
          </p:nvSpPr>
          <p:spPr>
            <a:xfrm>
              <a:off x="5125525" y="606597"/>
              <a:ext cx="173716" cy="615049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矩形 7">
              <a:extLst>
                <a:ext uri="{FF2B5EF4-FFF2-40B4-BE49-F238E27FC236}">
                  <a16:creationId xmlns:a16="http://schemas.microsoft.com/office/drawing/2014/main" xmlns="" id="{0815E396-0691-458E-9EB9-2C0CA1EDCDC9}"/>
                </a:ext>
              </a:extLst>
            </p:cNvPr>
            <p:cNvSpPr/>
            <p:nvPr/>
          </p:nvSpPr>
          <p:spPr>
            <a:xfrm>
              <a:off x="1861779" y="606596"/>
              <a:ext cx="173716" cy="615049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nvGrpSpPr>
            <p:cNvPr id="9" name="群組 8">
              <a:extLst>
                <a:ext uri="{FF2B5EF4-FFF2-40B4-BE49-F238E27FC236}">
                  <a16:creationId xmlns:a16="http://schemas.microsoft.com/office/drawing/2014/main" xmlns="" id="{2D88C958-256F-445E-B362-15C41764EAEE}"/>
                </a:ext>
              </a:extLst>
            </p:cNvPr>
            <p:cNvGrpSpPr/>
            <p:nvPr/>
          </p:nvGrpSpPr>
          <p:grpSpPr>
            <a:xfrm>
              <a:off x="3360119" y="4933844"/>
              <a:ext cx="438272" cy="741436"/>
              <a:chOff x="1992957" y="568959"/>
              <a:chExt cx="438272" cy="6150496"/>
            </a:xfrm>
            <a:solidFill>
              <a:schemeClr val="bg1"/>
            </a:solidFill>
          </p:grpSpPr>
          <p:sp>
            <p:nvSpPr>
              <p:cNvPr id="22" name="矩形 21">
                <a:extLst>
                  <a:ext uri="{FF2B5EF4-FFF2-40B4-BE49-F238E27FC236}">
                    <a16:creationId xmlns:a16="http://schemas.microsoft.com/office/drawing/2014/main" xmlns="" id="{7A6F90FE-A9AE-4DF6-9586-F80966EB8D0E}"/>
                  </a:ext>
                </a:extLst>
              </p:cNvPr>
              <p:cNvSpPr/>
              <p:nvPr/>
            </p:nvSpPr>
            <p:spPr>
              <a:xfrm>
                <a:off x="1992957" y="568960"/>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3" name="矩形 22">
                <a:extLst>
                  <a:ext uri="{FF2B5EF4-FFF2-40B4-BE49-F238E27FC236}">
                    <a16:creationId xmlns:a16="http://schemas.microsoft.com/office/drawing/2014/main" xmlns="" id="{55B9A09B-EF69-43EB-AA32-6001D65C712F}"/>
                  </a:ext>
                </a:extLst>
              </p:cNvPr>
              <p:cNvSpPr/>
              <p:nvPr/>
            </p:nvSpPr>
            <p:spPr>
              <a:xfrm>
                <a:off x="2258509" y="568959"/>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10" name="群組 9">
              <a:extLst>
                <a:ext uri="{FF2B5EF4-FFF2-40B4-BE49-F238E27FC236}">
                  <a16:creationId xmlns:a16="http://schemas.microsoft.com/office/drawing/2014/main" xmlns="" id="{563668ED-5AED-45AC-A692-7F9CFE78827C}"/>
                </a:ext>
              </a:extLst>
            </p:cNvPr>
            <p:cNvGrpSpPr/>
            <p:nvPr/>
          </p:nvGrpSpPr>
          <p:grpSpPr>
            <a:xfrm>
              <a:off x="3360119" y="3852032"/>
              <a:ext cx="438272" cy="741436"/>
              <a:chOff x="1992957" y="568959"/>
              <a:chExt cx="438272" cy="6150496"/>
            </a:xfrm>
            <a:solidFill>
              <a:schemeClr val="bg1"/>
            </a:solidFill>
          </p:grpSpPr>
          <p:sp>
            <p:nvSpPr>
              <p:cNvPr id="20" name="矩形 19">
                <a:extLst>
                  <a:ext uri="{FF2B5EF4-FFF2-40B4-BE49-F238E27FC236}">
                    <a16:creationId xmlns:a16="http://schemas.microsoft.com/office/drawing/2014/main" xmlns="" id="{2066265F-9296-4B94-ACC0-13E3159B2A59}"/>
                  </a:ext>
                </a:extLst>
              </p:cNvPr>
              <p:cNvSpPr/>
              <p:nvPr/>
            </p:nvSpPr>
            <p:spPr>
              <a:xfrm>
                <a:off x="1992957" y="568960"/>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1" name="矩形 20">
                <a:extLst>
                  <a:ext uri="{FF2B5EF4-FFF2-40B4-BE49-F238E27FC236}">
                    <a16:creationId xmlns:a16="http://schemas.microsoft.com/office/drawing/2014/main" xmlns="" id="{C41210C6-8BBB-451E-B137-375B6BC574FE}"/>
                  </a:ext>
                </a:extLst>
              </p:cNvPr>
              <p:cNvSpPr/>
              <p:nvPr/>
            </p:nvSpPr>
            <p:spPr>
              <a:xfrm>
                <a:off x="2258509" y="568959"/>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11" name="群組 10">
              <a:extLst>
                <a:ext uri="{FF2B5EF4-FFF2-40B4-BE49-F238E27FC236}">
                  <a16:creationId xmlns:a16="http://schemas.microsoft.com/office/drawing/2014/main" xmlns="" id="{B698EEE9-7DF4-4C91-81CE-0773B2B6EFB5}"/>
                </a:ext>
              </a:extLst>
            </p:cNvPr>
            <p:cNvGrpSpPr/>
            <p:nvPr/>
          </p:nvGrpSpPr>
          <p:grpSpPr>
            <a:xfrm>
              <a:off x="3360119" y="606596"/>
              <a:ext cx="438272" cy="741436"/>
              <a:chOff x="1992957" y="568959"/>
              <a:chExt cx="438272" cy="6150496"/>
            </a:xfrm>
            <a:solidFill>
              <a:schemeClr val="bg1"/>
            </a:solidFill>
          </p:grpSpPr>
          <p:sp>
            <p:nvSpPr>
              <p:cNvPr id="18" name="矩形 17">
                <a:extLst>
                  <a:ext uri="{FF2B5EF4-FFF2-40B4-BE49-F238E27FC236}">
                    <a16:creationId xmlns:a16="http://schemas.microsoft.com/office/drawing/2014/main" xmlns="" id="{B676B13B-A77A-4C14-B324-6AC3F13B13B1}"/>
                  </a:ext>
                </a:extLst>
              </p:cNvPr>
              <p:cNvSpPr/>
              <p:nvPr/>
            </p:nvSpPr>
            <p:spPr>
              <a:xfrm>
                <a:off x="1992957" y="568960"/>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9" name="矩形 18">
                <a:extLst>
                  <a:ext uri="{FF2B5EF4-FFF2-40B4-BE49-F238E27FC236}">
                    <a16:creationId xmlns:a16="http://schemas.microsoft.com/office/drawing/2014/main" xmlns="" id="{B297553C-F20E-4786-A780-6A5024E49FE4}"/>
                  </a:ext>
                </a:extLst>
              </p:cNvPr>
              <p:cNvSpPr/>
              <p:nvPr/>
            </p:nvSpPr>
            <p:spPr>
              <a:xfrm>
                <a:off x="2258509" y="568959"/>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12" name="群組 11">
              <a:extLst>
                <a:ext uri="{FF2B5EF4-FFF2-40B4-BE49-F238E27FC236}">
                  <a16:creationId xmlns:a16="http://schemas.microsoft.com/office/drawing/2014/main" xmlns="" id="{16E95AD8-D356-4C20-892A-3AE9FC32B9A1}"/>
                </a:ext>
              </a:extLst>
            </p:cNvPr>
            <p:cNvGrpSpPr/>
            <p:nvPr/>
          </p:nvGrpSpPr>
          <p:grpSpPr>
            <a:xfrm>
              <a:off x="3360119" y="1688408"/>
              <a:ext cx="438272" cy="741436"/>
              <a:chOff x="1992957" y="568959"/>
              <a:chExt cx="438272" cy="6150496"/>
            </a:xfrm>
            <a:solidFill>
              <a:schemeClr val="bg1"/>
            </a:solidFill>
          </p:grpSpPr>
          <p:sp>
            <p:nvSpPr>
              <p:cNvPr id="16" name="矩形 15">
                <a:extLst>
                  <a:ext uri="{FF2B5EF4-FFF2-40B4-BE49-F238E27FC236}">
                    <a16:creationId xmlns:a16="http://schemas.microsoft.com/office/drawing/2014/main" xmlns="" id="{2E37818D-1081-41AE-AD27-C6D20FD65548}"/>
                  </a:ext>
                </a:extLst>
              </p:cNvPr>
              <p:cNvSpPr/>
              <p:nvPr/>
            </p:nvSpPr>
            <p:spPr>
              <a:xfrm>
                <a:off x="1992957" y="568960"/>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7" name="矩形 16">
                <a:extLst>
                  <a:ext uri="{FF2B5EF4-FFF2-40B4-BE49-F238E27FC236}">
                    <a16:creationId xmlns:a16="http://schemas.microsoft.com/office/drawing/2014/main" xmlns="" id="{231294F7-A4BA-480C-8F2D-A843F676F50B}"/>
                  </a:ext>
                </a:extLst>
              </p:cNvPr>
              <p:cNvSpPr/>
              <p:nvPr/>
            </p:nvSpPr>
            <p:spPr>
              <a:xfrm>
                <a:off x="2258509" y="568959"/>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13" name="群組 12">
              <a:extLst>
                <a:ext uri="{FF2B5EF4-FFF2-40B4-BE49-F238E27FC236}">
                  <a16:creationId xmlns:a16="http://schemas.microsoft.com/office/drawing/2014/main" xmlns="" id="{76CA7D23-9D5B-4595-B87C-EA5C64DD04DC}"/>
                </a:ext>
              </a:extLst>
            </p:cNvPr>
            <p:cNvGrpSpPr/>
            <p:nvPr/>
          </p:nvGrpSpPr>
          <p:grpSpPr>
            <a:xfrm>
              <a:off x="3360119" y="2770220"/>
              <a:ext cx="438272" cy="741436"/>
              <a:chOff x="1992957" y="568959"/>
              <a:chExt cx="438272" cy="6150496"/>
            </a:xfrm>
            <a:solidFill>
              <a:schemeClr val="bg1"/>
            </a:solidFill>
          </p:grpSpPr>
          <p:sp>
            <p:nvSpPr>
              <p:cNvPr id="14" name="矩形 13">
                <a:extLst>
                  <a:ext uri="{FF2B5EF4-FFF2-40B4-BE49-F238E27FC236}">
                    <a16:creationId xmlns:a16="http://schemas.microsoft.com/office/drawing/2014/main" xmlns="" id="{97263F08-B137-4B95-8E73-C3143EE61D6C}"/>
                  </a:ext>
                </a:extLst>
              </p:cNvPr>
              <p:cNvSpPr/>
              <p:nvPr/>
            </p:nvSpPr>
            <p:spPr>
              <a:xfrm>
                <a:off x="1992957" y="568960"/>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5" name="矩形 14">
                <a:extLst>
                  <a:ext uri="{FF2B5EF4-FFF2-40B4-BE49-F238E27FC236}">
                    <a16:creationId xmlns:a16="http://schemas.microsoft.com/office/drawing/2014/main" xmlns="" id="{7C31747A-090C-4987-B18B-9C24216CFB13}"/>
                  </a:ext>
                </a:extLst>
              </p:cNvPr>
              <p:cNvSpPr/>
              <p:nvPr/>
            </p:nvSpPr>
            <p:spPr>
              <a:xfrm>
                <a:off x="2258509" y="568959"/>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pic>
        <p:nvPicPr>
          <p:cNvPr id="26" name="圖片 25"/>
          <p:cNvPicPr>
            <a:picLocks noChangeAspect="1"/>
          </p:cNvPicPr>
          <p:nvPr/>
        </p:nvPicPr>
        <p:blipFill>
          <a:blip r:embed="rId2" cstate="print">
            <a:extLst>
              <a:ext uri="{BEBA8EAE-BF5A-486C-A8C5-ECC9F3942E4B}">
                <a14:imgProps xmlns:a14="http://schemas.microsoft.com/office/drawing/2010/main">
                  <a14:imgLayer r:embed="rId3">
                    <a14:imgEffect>
                      <a14:backgroundRemoval t="10000" b="90000" l="10000" r="90000">
                        <a14:foregroundMark x1="27969" y1="54219" x2="32969" y2="62031"/>
                        <a14:foregroundMark x1="27031" y1="56406" x2="28750" y2="60625"/>
                        <a14:foregroundMark x1="35469" y1="57656" x2="35469" y2="57656"/>
                        <a14:foregroundMark x1="30938" y1="63438" x2="30938" y2="63438"/>
                        <a14:foregroundMark x1="34219" y1="62813" x2="34219" y2="62813"/>
                        <a14:foregroundMark x1="36250" y1="60469" x2="36250" y2="60469"/>
                        <a14:foregroundMark x1="35781" y1="56406" x2="35781" y2="56406"/>
                        <a14:foregroundMark x1="65469" y1="57344" x2="65469" y2="57344"/>
                        <a14:foregroundMark x1="66406" y1="61250" x2="66406" y2="61250"/>
                        <a14:foregroundMark x1="69063" y1="61563" x2="69063" y2="61563"/>
                        <a14:foregroundMark x1="67344" y1="63125" x2="67344" y2="63125"/>
                        <a14:foregroundMark x1="70781" y1="61563" x2="70781" y2="61563"/>
                        <a14:foregroundMark x1="72188" y1="56563" x2="72188" y2="56563"/>
                        <a14:foregroundMark x1="69375" y1="55000" x2="69375" y2="55000"/>
                        <a14:foregroundMark x1="63281" y1="60469" x2="66406" y2="63281"/>
                        <a14:foregroundMark x1="67656" y1="58906" x2="67656" y2="58906"/>
                        <a14:foregroundMark x1="68750" y1="58438" x2="68750" y2="58438"/>
                        <a14:foregroundMark x1="68750" y1="58438" x2="68750" y2="58438"/>
                        <a14:foregroundMark x1="68750" y1="58438" x2="68750" y2="58438"/>
                        <a14:foregroundMark x1="38438" y1="40313" x2="38438" y2="40313"/>
                        <a14:foregroundMark x1="45313" y1="39063" x2="45313" y2="39063"/>
                        <a14:foregroundMark x1="35000" y1="40313" x2="56250" y2="40469"/>
                        <a14:foregroundMark x1="43281" y1="37344" x2="59375" y2="37813"/>
                        <a14:foregroundMark x1="31250" y1="55000" x2="31250" y2="55000"/>
                        <a14:foregroundMark x1="63594" y1="55156" x2="64063" y2="57813"/>
                        <a14:foregroundMark x1="67188" y1="54688" x2="67188" y2="54688"/>
                        <a14:foregroundMark x1="66406" y1="53281" x2="70000" y2="55937"/>
                      </a14:backgroundRemoval>
                    </a14:imgEffect>
                  </a14:imgLayer>
                </a14:imgProps>
              </a:ext>
              <a:ext uri="{28A0092B-C50C-407E-A947-70E740481C1C}">
                <a14:useLocalDpi xmlns:a14="http://schemas.microsoft.com/office/drawing/2010/main" val="0"/>
              </a:ext>
            </a:extLst>
          </a:blip>
          <a:stretch>
            <a:fillRect/>
          </a:stretch>
        </p:blipFill>
        <p:spPr>
          <a:xfrm>
            <a:off x="9139745" y="5304032"/>
            <a:ext cx="1252396" cy="1252396"/>
          </a:xfrm>
          <a:prstGeom prst="rect">
            <a:avLst/>
          </a:prstGeom>
        </p:spPr>
      </p:pic>
      <p:pic>
        <p:nvPicPr>
          <p:cNvPr id="27" name="圖片 26"/>
          <p:cNvPicPr>
            <a:picLocks noChangeAspect="1"/>
          </p:cNvPicPr>
          <p:nvPr/>
        </p:nvPicPr>
        <p:blipFill>
          <a:blip r:embed="rId2" cstate="print">
            <a:duotone>
              <a:prstClr val="black"/>
              <a:srgbClr val="FF0000">
                <a:tint val="45000"/>
                <a:satMod val="400000"/>
              </a:srgbClr>
            </a:duotone>
            <a:extLst>
              <a:ext uri="{BEBA8EAE-BF5A-486C-A8C5-ECC9F3942E4B}">
                <a14:imgProps xmlns:a14="http://schemas.microsoft.com/office/drawing/2010/main">
                  <a14:imgLayer r:embed="rId3">
                    <a14:imgEffect>
                      <a14:backgroundRemoval t="10000" b="90000" l="10000" r="90000">
                        <a14:foregroundMark x1="27969" y1="54219" x2="32969" y2="62031"/>
                        <a14:foregroundMark x1="27031" y1="56406" x2="28750" y2="60625"/>
                        <a14:foregroundMark x1="35469" y1="57656" x2="35469" y2="57656"/>
                        <a14:foregroundMark x1="30938" y1="63438" x2="30938" y2="63438"/>
                        <a14:foregroundMark x1="34219" y1="62813" x2="34219" y2="62813"/>
                        <a14:foregroundMark x1="36250" y1="60469" x2="36250" y2="60469"/>
                        <a14:foregroundMark x1="35781" y1="56406" x2="35781" y2="56406"/>
                        <a14:foregroundMark x1="65469" y1="57344" x2="65469" y2="57344"/>
                        <a14:foregroundMark x1="66406" y1="61250" x2="66406" y2="61250"/>
                        <a14:foregroundMark x1="69063" y1="61563" x2="69063" y2="61563"/>
                        <a14:foregroundMark x1="67344" y1="63125" x2="67344" y2="63125"/>
                        <a14:foregroundMark x1="70781" y1="61563" x2="70781" y2="61563"/>
                        <a14:foregroundMark x1="72188" y1="56563" x2="72188" y2="56563"/>
                        <a14:foregroundMark x1="69375" y1="55000" x2="69375" y2="55000"/>
                        <a14:foregroundMark x1="63281" y1="60469" x2="66406" y2="63281"/>
                        <a14:foregroundMark x1="67656" y1="58906" x2="67656" y2="58906"/>
                        <a14:foregroundMark x1="68750" y1="58438" x2="68750" y2="58438"/>
                        <a14:foregroundMark x1="68750" y1="58438" x2="68750" y2="58438"/>
                        <a14:foregroundMark x1="68750" y1="58438" x2="68750" y2="58438"/>
                        <a14:foregroundMark x1="38438" y1="40313" x2="38438" y2="40313"/>
                        <a14:foregroundMark x1="45313" y1="39063" x2="45313" y2="39063"/>
                        <a14:foregroundMark x1="35000" y1="40313" x2="56250" y2="40469"/>
                        <a14:foregroundMark x1="43281" y1="37344" x2="59375" y2="37813"/>
                        <a14:foregroundMark x1="31250" y1="55000" x2="31250" y2="55000"/>
                        <a14:foregroundMark x1="63594" y1="55156" x2="64063" y2="57813"/>
                        <a14:foregroundMark x1="67188" y1="54688" x2="67188" y2="54688"/>
                        <a14:foregroundMark x1="66406" y1="53281" x2="70000" y2="55937"/>
                      </a14:backgroundRemoval>
                    </a14:imgEffect>
                  </a14:imgLayer>
                </a14:imgProps>
              </a:ext>
              <a:ext uri="{28A0092B-C50C-407E-A947-70E740481C1C}">
                <a14:useLocalDpi xmlns:a14="http://schemas.microsoft.com/office/drawing/2010/main" val="0"/>
              </a:ext>
            </a:extLst>
          </a:blip>
          <a:stretch>
            <a:fillRect/>
          </a:stretch>
        </p:blipFill>
        <p:spPr>
          <a:xfrm>
            <a:off x="8113195" y="5722571"/>
            <a:ext cx="1252396" cy="1252396"/>
          </a:xfrm>
          <a:prstGeom prst="rect">
            <a:avLst/>
          </a:prstGeom>
        </p:spPr>
      </p:pic>
      <p:pic>
        <p:nvPicPr>
          <p:cNvPr id="28" name="圖片 27"/>
          <p:cNvPicPr>
            <a:picLocks noChangeAspect="1"/>
          </p:cNvPicPr>
          <p:nvPr/>
        </p:nvPicPr>
        <p:blipFill>
          <a:blip r:embed="rId2" cstate="print">
            <a:extLst>
              <a:ext uri="{BEBA8EAE-BF5A-486C-A8C5-ECC9F3942E4B}">
                <a14:imgProps xmlns:a14="http://schemas.microsoft.com/office/drawing/2010/main">
                  <a14:imgLayer r:embed="rId3">
                    <a14:imgEffect>
                      <a14:backgroundRemoval t="10000" b="90000" l="10000" r="90000">
                        <a14:foregroundMark x1="27969" y1="54219" x2="32969" y2="62031"/>
                        <a14:foregroundMark x1="27031" y1="56406" x2="28750" y2="60625"/>
                        <a14:foregroundMark x1="35469" y1="57656" x2="35469" y2="57656"/>
                        <a14:foregroundMark x1="30938" y1="63438" x2="30938" y2="63438"/>
                        <a14:foregroundMark x1="34219" y1="62813" x2="34219" y2="62813"/>
                        <a14:foregroundMark x1="36250" y1="60469" x2="36250" y2="60469"/>
                        <a14:foregroundMark x1="35781" y1="56406" x2="35781" y2="56406"/>
                        <a14:foregroundMark x1="65469" y1="57344" x2="65469" y2="57344"/>
                        <a14:foregroundMark x1="66406" y1="61250" x2="66406" y2="61250"/>
                        <a14:foregroundMark x1="69063" y1="61563" x2="69063" y2="61563"/>
                        <a14:foregroundMark x1="67344" y1="63125" x2="67344" y2="63125"/>
                        <a14:foregroundMark x1="70781" y1="61563" x2="70781" y2="61563"/>
                        <a14:foregroundMark x1="72188" y1="56563" x2="72188" y2="56563"/>
                        <a14:foregroundMark x1="69375" y1="55000" x2="69375" y2="55000"/>
                        <a14:foregroundMark x1="63281" y1="60469" x2="66406" y2="63281"/>
                        <a14:foregroundMark x1="67656" y1="58906" x2="67656" y2="58906"/>
                        <a14:foregroundMark x1="68750" y1="58438" x2="68750" y2="58438"/>
                        <a14:foregroundMark x1="68750" y1="58438" x2="68750" y2="58438"/>
                        <a14:foregroundMark x1="68750" y1="58438" x2="68750" y2="58438"/>
                        <a14:foregroundMark x1="38438" y1="40313" x2="38438" y2="40313"/>
                        <a14:foregroundMark x1="45313" y1="39063" x2="45313" y2="39063"/>
                        <a14:foregroundMark x1="35000" y1="40313" x2="56250" y2="40469"/>
                        <a14:foregroundMark x1="43281" y1="37344" x2="59375" y2="37813"/>
                        <a14:foregroundMark x1="31250" y1="55000" x2="31250" y2="55000"/>
                        <a14:foregroundMark x1="63594" y1="55156" x2="64063" y2="57813"/>
                        <a14:foregroundMark x1="67188" y1="54688" x2="67188" y2="54688"/>
                        <a14:foregroundMark x1="66406" y1="53281" x2="70000" y2="55937"/>
                      </a14:backgroundRemoval>
                    </a14:imgEffect>
                  </a14:imgLayer>
                </a14:imgProps>
              </a:ext>
              <a:ext uri="{28A0092B-C50C-407E-A947-70E740481C1C}">
                <a14:useLocalDpi xmlns:a14="http://schemas.microsoft.com/office/drawing/2010/main" val="0"/>
              </a:ext>
            </a:extLst>
          </a:blip>
          <a:stretch>
            <a:fillRect/>
          </a:stretch>
        </p:blipFill>
        <p:spPr>
          <a:xfrm>
            <a:off x="10416585" y="5000565"/>
            <a:ext cx="1252396" cy="1252396"/>
          </a:xfrm>
          <a:prstGeom prst="rect">
            <a:avLst/>
          </a:prstGeom>
          <a:scene3d>
            <a:camera prst="orthographicFront">
              <a:rot lat="0" lon="10800000" rev="0"/>
            </a:camera>
            <a:lightRig rig="threePt" dir="t"/>
          </a:scene3d>
        </p:spPr>
      </p:pic>
      <p:grpSp>
        <p:nvGrpSpPr>
          <p:cNvPr id="53" name="群組 52">
            <a:extLst>
              <a:ext uri="{FF2B5EF4-FFF2-40B4-BE49-F238E27FC236}">
                <a16:creationId xmlns:a16="http://schemas.microsoft.com/office/drawing/2014/main" xmlns="" id="{92AE4467-C9D3-4480-B119-C4601FBB31A7}"/>
              </a:ext>
            </a:extLst>
          </p:cNvPr>
          <p:cNvGrpSpPr/>
          <p:nvPr/>
        </p:nvGrpSpPr>
        <p:grpSpPr>
          <a:xfrm rot="16200000">
            <a:off x="2992517" y="3448268"/>
            <a:ext cx="1568120" cy="5078994"/>
            <a:chOff x="1822833" y="606596"/>
            <a:chExt cx="3515357" cy="6150498"/>
          </a:xfrm>
        </p:grpSpPr>
        <p:sp>
          <p:nvSpPr>
            <p:cNvPr id="54" name="矩形 53">
              <a:extLst>
                <a:ext uri="{FF2B5EF4-FFF2-40B4-BE49-F238E27FC236}">
                  <a16:creationId xmlns:a16="http://schemas.microsoft.com/office/drawing/2014/main" xmlns="" id="{760B5FA9-C7D9-4BDB-B179-832B4A64701D}"/>
                </a:ext>
              </a:extLst>
            </p:cNvPr>
            <p:cNvSpPr/>
            <p:nvPr/>
          </p:nvSpPr>
          <p:spPr>
            <a:xfrm>
              <a:off x="1822833" y="606599"/>
              <a:ext cx="3515357" cy="6150495"/>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nvGrpSpPr>
            <p:cNvPr id="55" name="群組 54">
              <a:extLst>
                <a:ext uri="{FF2B5EF4-FFF2-40B4-BE49-F238E27FC236}">
                  <a16:creationId xmlns:a16="http://schemas.microsoft.com/office/drawing/2014/main" xmlns="" id="{FC3336E5-BF9A-4EF6-8C1E-7B00196774AE}"/>
                </a:ext>
              </a:extLst>
            </p:cNvPr>
            <p:cNvGrpSpPr/>
            <p:nvPr/>
          </p:nvGrpSpPr>
          <p:grpSpPr>
            <a:xfrm>
              <a:off x="3360119" y="6015658"/>
              <a:ext cx="438272" cy="741436"/>
              <a:chOff x="1992957" y="568959"/>
              <a:chExt cx="438272" cy="6150496"/>
            </a:xfrm>
            <a:solidFill>
              <a:schemeClr val="bg1"/>
            </a:solidFill>
          </p:grpSpPr>
          <p:sp>
            <p:nvSpPr>
              <p:cNvPr id="73" name="矩形 72">
                <a:extLst>
                  <a:ext uri="{FF2B5EF4-FFF2-40B4-BE49-F238E27FC236}">
                    <a16:creationId xmlns:a16="http://schemas.microsoft.com/office/drawing/2014/main" xmlns="" id="{B88DCF02-061A-4825-9666-F57B192077C3}"/>
                  </a:ext>
                </a:extLst>
              </p:cNvPr>
              <p:cNvSpPr/>
              <p:nvPr/>
            </p:nvSpPr>
            <p:spPr>
              <a:xfrm>
                <a:off x="1992957" y="568960"/>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4" name="矩形 73">
                <a:extLst>
                  <a:ext uri="{FF2B5EF4-FFF2-40B4-BE49-F238E27FC236}">
                    <a16:creationId xmlns:a16="http://schemas.microsoft.com/office/drawing/2014/main" xmlns="" id="{1747B8C1-7E94-4334-B501-87DE7340CEAB}"/>
                  </a:ext>
                </a:extLst>
              </p:cNvPr>
              <p:cNvSpPr/>
              <p:nvPr/>
            </p:nvSpPr>
            <p:spPr>
              <a:xfrm>
                <a:off x="2258509" y="568959"/>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
          <p:nvSpPr>
            <p:cNvPr id="56" name="矩形 55">
              <a:extLst>
                <a:ext uri="{FF2B5EF4-FFF2-40B4-BE49-F238E27FC236}">
                  <a16:creationId xmlns:a16="http://schemas.microsoft.com/office/drawing/2014/main" xmlns="" id="{3E900C9A-BBB5-4ED7-838E-1ECC644C9A7A}"/>
                </a:ext>
              </a:extLst>
            </p:cNvPr>
            <p:cNvSpPr/>
            <p:nvPr/>
          </p:nvSpPr>
          <p:spPr>
            <a:xfrm>
              <a:off x="5125525" y="606597"/>
              <a:ext cx="173716" cy="615049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7" name="矩形 56">
              <a:extLst>
                <a:ext uri="{FF2B5EF4-FFF2-40B4-BE49-F238E27FC236}">
                  <a16:creationId xmlns:a16="http://schemas.microsoft.com/office/drawing/2014/main" xmlns="" id="{0815E396-0691-458E-9EB9-2C0CA1EDCDC9}"/>
                </a:ext>
              </a:extLst>
            </p:cNvPr>
            <p:cNvSpPr/>
            <p:nvPr/>
          </p:nvSpPr>
          <p:spPr>
            <a:xfrm>
              <a:off x="1861779" y="606596"/>
              <a:ext cx="173716" cy="615049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nvGrpSpPr>
            <p:cNvPr id="58" name="群組 57">
              <a:extLst>
                <a:ext uri="{FF2B5EF4-FFF2-40B4-BE49-F238E27FC236}">
                  <a16:creationId xmlns:a16="http://schemas.microsoft.com/office/drawing/2014/main" xmlns="" id="{2D88C958-256F-445E-B362-15C41764EAEE}"/>
                </a:ext>
              </a:extLst>
            </p:cNvPr>
            <p:cNvGrpSpPr/>
            <p:nvPr/>
          </p:nvGrpSpPr>
          <p:grpSpPr>
            <a:xfrm>
              <a:off x="3360119" y="4933844"/>
              <a:ext cx="438272" cy="741436"/>
              <a:chOff x="1992957" y="568959"/>
              <a:chExt cx="438272" cy="6150496"/>
            </a:xfrm>
            <a:solidFill>
              <a:schemeClr val="bg1"/>
            </a:solidFill>
          </p:grpSpPr>
          <p:sp>
            <p:nvSpPr>
              <p:cNvPr id="71" name="矩形 70">
                <a:extLst>
                  <a:ext uri="{FF2B5EF4-FFF2-40B4-BE49-F238E27FC236}">
                    <a16:creationId xmlns:a16="http://schemas.microsoft.com/office/drawing/2014/main" xmlns="" id="{7A6F90FE-A9AE-4DF6-9586-F80966EB8D0E}"/>
                  </a:ext>
                </a:extLst>
              </p:cNvPr>
              <p:cNvSpPr/>
              <p:nvPr/>
            </p:nvSpPr>
            <p:spPr>
              <a:xfrm>
                <a:off x="1992957" y="568960"/>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2" name="矩形 71">
                <a:extLst>
                  <a:ext uri="{FF2B5EF4-FFF2-40B4-BE49-F238E27FC236}">
                    <a16:creationId xmlns:a16="http://schemas.microsoft.com/office/drawing/2014/main" xmlns="" id="{55B9A09B-EF69-43EB-AA32-6001D65C712F}"/>
                  </a:ext>
                </a:extLst>
              </p:cNvPr>
              <p:cNvSpPr/>
              <p:nvPr/>
            </p:nvSpPr>
            <p:spPr>
              <a:xfrm>
                <a:off x="2258509" y="568959"/>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59" name="群組 58">
              <a:extLst>
                <a:ext uri="{FF2B5EF4-FFF2-40B4-BE49-F238E27FC236}">
                  <a16:creationId xmlns:a16="http://schemas.microsoft.com/office/drawing/2014/main" xmlns="" id="{563668ED-5AED-45AC-A692-7F9CFE78827C}"/>
                </a:ext>
              </a:extLst>
            </p:cNvPr>
            <p:cNvGrpSpPr/>
            <p:nvPr/>
          </p:nvGrpSpPr>
          <p:grpSpPr>
            <a:xfrm>
              <a:off x="3360119" y="3852032"/>
              <a:ext cx="438272" cy="741436"/>
              <a:chOff x="1992957" y="568959"/>
              <a:chExt cx="438272" cy="6150496"/>
            </a:xfrm>
            <a:solidFill>
              <a:schemeClr val="bg1"/>
            </a:solidFill>
          </p:grpSpPr>
          <p:sp>
            <p:nvSpPr>
              <p:cNvPr id="69" name="矩形 68">
                <a:extLst>
                  <a:ext uri="{FF2B5EF4-FFF2-40B4-BE49-F238E27FC236}">
                    <a16:creationId xmlns:a16="http://schemas.microsoft.com/office/drawing/2014/main" xmlns="" id="{2066265F-9296-4B94-ACC0-13E3159B2A59}"/>
                  </a:ext>
                </a:extLst>
              </p:cNvPr>
              <p:cNvSpPr/>
              <p:nvPr/>
            </p:nvSpPr>
            <p:spPr>
              <a:xfrm>
                <a:off x="1992957" y="568960"/>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0" name="矩形 69">
                <a:extLst>
                  <a:ext uri="{FF2B5EF4-FFF2-40B4-BE49-F238E27FC236}">
                    <a16:creationId xmlns:a16="http://schemas.microsoft.com/office/drawing/2014/main" xmlns="" id="{C41210C6-8BBB-451E-B137-375B6BC574FE}"/>
                  </a:ext>
                </a:extLst>
              </p:cNvPr>
              <p:cNvSpPr/>
              <p:nvPr/>
            </p:nvSpPr>
            <p:spPr>
              <a:xfrm>
                <a:off x="2258509" y="568959"/>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60" name="群組 59">
              <a:extLst>
                <a:ext uri="{FF2B5EF4-FFF2-40B4-BE49-F238E27FC236}">
                  <a16:creationId xmlns:a16="http://schemas.microsoft.com/office/drawing/2014/main" xmlns="" id="{B698EEE9-7DF4-4C91-81CE-0773B2B6EFB5}"/>
                </a:ext>
              </a:extLst>
            </p:cNvPr>
            <p:cNvGrpSpPr/>
            <p:nvPr/>
          </p:nvGrpSpPr>
          <p:grpSpPr>
            <a:xfrm>
              <a:off x="3360119" y="606596"/>
              <a:ext cx="438272" cy="741436"/>
              <a:chOff x="1992957" y="568959"/>
              <a:chExt cx="438272" cy="6150496"/>
            </a:xfrm>
            <a:solidFill>
              <a:schemeClr val="bg1"/>
            </a:solidFill>
          </p:grpSpPr>
          <p:sp>
            <p:nvSpPr>
              <p:cNvPr id="67" name="矩形 66">
                <a:extLst>
                  <a:ext uri="{FF2B5EF4-FFF2-40B4-BE49-F238E27FC236}">
                    <a16:creationId xmlns:a16="http://schemas.microsoft.com/office/drawing/2014/main" xmlns="" id="{B676B13B-A77A-4C14-B324-6AC3F13B13B1}"/>
                  </a:ext>
                </a:extLst>
              </p:cNvPr>
              <p:cNvSpPr/>
              <p:nvPr/>
            </p:nvSpPr>
            <p:spPr>
              <a:xfrm>
                <a:off x="1992957" y="568960"/>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8" name="矩形 67">
                <a:extLst>
                  <a:ext uri="{FF2B5EF4-FFF2-40B4-BE49-F238E27FC236}">
                    <a16:creationId xmlns:a16="http://schemas.microsoft.com/office/drawing/2014/main" xmlns="" id="{B297553C-F20E-4786-A780-6A5024E49FE4}"/>
                  </a:ext>
                </a:extLst>
              </p:cNvPr>
              <p:cNvSpPr/>
              <p:nvPr/>
            </p:nvSpPr>
            <p:spPr>
              <a:xfrm>
                <a:off x="2258509" y="568959"/>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61" name="群組 60">
              <a:extLst>
                <a:ext uri="{FF2B5EF4-FFF2-40B4-BE49-F238E27FC236}">
                  <a16:creationId xmlns:a16="http://schemas.microsoft.com/office/drawing/2014/main" xmlns="" id="{16E95AD8-D356-4C20-892A-3AE9FC32B9A1}"/>
                </a:ext>
              </a:extLst>
            </p:cNvPr>
            <p:cNvGrpSpPr/>
            <p:nvPr/>
          </p:nvGrpSpPr>
          <p:grpSpPr>
            <a:xfrm>
              <a:off x="3360119" y="1688408"/>
              <a:ext cx="438272" cy="741436"/>
              <a:chOff x="1992957" y="568959"/>
              <a:chExt cx="438272" cy="6150496"/>
            </a:xfrm>
            <a:solidFill>
              <a:schemeClr val="bg1"/>
            </a:solidFill>
          </p:grpSpPr>
          <p:sp>
            <p:nvSpPr>
              <p:cNvPr id="65" name="矩形 64">
                <a:extLst>
                  <a:ext uri="{FF2B5EF4-FFF2-40B4-BE49-F238E27FC236}">
                    <a16:creationId xmlns:a16="http://schemas.microsoft.com/office/drawing/2014/main" xmlns="" id="{2E37818D-1081-41AE-AD27-C6D20FD65548}"/>
                  </a:ext>
                </a:extLst>
              </p:cNvPr>
              <p:cNvSpPr/>
              <p:nvPr/>
            </p:nvSpPr>
            <p:spPr>
              <a:xfrm>
                <a:off x="1992957" y="568960"/>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6" name="矩形 65">
                <a:extLst>
                  <a:ext uri="{FF2B5EF4-FFF2-40B4-BE49-F238E27FC236}">
                    <a16:creationId xmlns:a16="http://schemas.microsoft.com/office/drawing/2014/main" xmlns="" id="{231294F7-A4BA-480C-8F2D-A843F676F50B}"/>
                  </a:ext>
                </a:extLst>
              </p:cNvPr>
              <p:cNvSpPr/>
              <p:nvPr/>
            </p:nvSpPr>
            <p:spPr>
              <a:xfrm>
                <a:off x="2258509" y="568959"/>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62" name="群組 61">
              <a:extLst>
                <a:ext uri="{FF2B5EF4-FFF2-40B4-BE49-F238E27FC236}">
                  <a16:creationId xmlns:a16="http://schemas.microsoft.com/office/drawing/2014/main" xmlns="" id="{76CA7D23-9D5B-4595-B87C-EA5C64DD04DC}"/>
                </a:ext>
              </a:extLst>
            </p:cNvPr>
            <p:cNvGrpSpPr/>
            <p:nvPr/>
          </p:nvGrpSpPr>
          <p:grpSpPr>
            <a:xfrm>
              <a:off x="3360119" y="2770220"/>
              <a:ext cx="438272" cy="741436"/>
              <a:chOff x="1992957" y="568959"/>
              <a:chExt cx="438272" cy="6150496"/>
            </a:xfrm>
            <a:solidFill>
              <a:schemeClr val="bg1"/>
            </a:solidFill>
          </p:grpSpPr>
          <p:sp>
            <p:nvSpPr>
              <p:cNvPr id="63" name="矩形 62">
                <a:extLst>
                  <a:ext uri="{FF2B5EF4-FFF2-40B4-BE49-F238E27FC236}">
                    <a16:creationId xmlns:a16="http://schemas.microsoft.com/office/drawing/2014/main" xmlns="" id="{97263F08-B137-4B95-8E73-C3143EE61D6C}"/>
                  </a:ext>
                </a:extLst>
              </p:cNvPr>
              <p:cNvSpPr/>
              <p:nvPr/>
            </p:nvSpPr>
            <p:spPr>
              <a:xfrm>
                <a:off x="1992957" y="568960"/>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4" name="矩形 63">
                <a:extLst>
                  <a:ext uri="{FF2B5EF4-FFF2-40B4-BE49-F238E27FC236}">
                    <a16:creationId xmlns:a16="http://schemas.microsoft.com/office/drawing/2014/main" xmlns="" id="{7C31747A-090C-4987-B18B-9C24216CFB13}"/>
                  </a:ext>
                </a:extLst>
              </p:cNvPr>
              <p:cNvSpPr/>
              <p:nvPr/>
            </p:nvSpPr>
            <p:spPr>
              <a:xfrm>
                <a:off x="2258509" y="568959"/>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pic>
        <p:nvPicPr>
          <p:cNvPr id="75" name="圖片 74"/>
          <p:cNvPicPr>
            <a:picLocks noChangeAspect="1"/>
          </p:cNvPicPr>
          <p:nvPr/>
        </p:nvPicPr>
        <p:blipFill>
          <a:blip r:embed="rId2" cstate="print">
            <a:extLst>
              <a:ext uri="{BEBA8EAE-BF5A-486C-A8C5-ECC9F3942E4B}">
                <a14:imgProps xmlns:a14="http://schemas.microsoft.com/office/drawing/2010/main">
                  <a14:imgLayer r:embed="rId3">
                    <a14:imgEffect>
                      <a14:backgroundRemoval t="10000" b="90000" l="10000" r="90000">
                        <a14:foregroundMark x1="27969" y1="54219" x2="32969" y2="62031"/>
                        <a14:foregroundMark x1="27031" y1="56406" x2="28750" y2="60625"/>
                        <a14:foregroundMark x1="35469" y1="57656" x2="35469" y2="57656"/>
                        <a14:foregroundMark x1="30938" y1="63438" x2="30938" y2="63438"/>
                        <a14:foregroundMark x1="34219" y1="62813" x2="34219" y2="62813"/>
                        <a14:foregroundMark x1="36250" y1="60469" x2="36250" y2="60469"/>
                        <a14:foregroundMark x1="35781" y1="56406" x2="35781" y2="56406"/>
                        <a14:foregroundMark x1="65469" y1="57344" x2="65469" y2="57344"/>
                        <a14:foregroundMark x1="66406" y1="61250" x2="66406" y2="61250"/>
                        <a14:foregroundMark x1="69063" y1="61563" x2="69063" y2="61563"/>
                        <a14:foregroundMark x1="67344" y1="63125" x2="67344" y2="63125"/>
                        <a14:foregroundMark x1="70781" y1="61563" x2="70781" y2="61563"/>
                        <a14:foregroundMark x1="72188" y1="56563" x2="72188" y2="56563"/>
                        <a14:foregroundMark x1="69375" y1="55000" x2="69375" y2="55000"/>
                        <a14:foregroundMark x1="63281" y1="60469" x2="66406" y2="63281"/>
                        <a14:foregroundMark x1="67656" y1="58906" x2="67656" y2="58906"/>
                        <a14:foregroundMark x1="68750" y1="58438" x2="68750" y2="58438"/>
                        <a14:foregroundMark x1="68750" y1="58438" x2="68750" y2="58438"/>
                        <a14:foregroundMark x1="68750" y1="58438" x2="68750" y2="58438"/>
                        <a14:foregroundMark x1="38438" y1="40313" x2="38438" y2="40313"/>
                        <a14:foregroundMark x1="45313" y1="39063" x2="45313" y2="39063"/>
                        <a14:foregroundMark x1="35000" y1="40313" x2="56250" y2="40469"/>
                        <a14:foregroundMark x1="43281" y1="37344" x2="59375" y2="37813"/>
                        <a14:foregroundMark x1="31250" y1="55000" x2="31250" y2="55000"/>
                        <a14:foregroundMark x1="63594" y1="55156" x2="64063" y2="57813"/>
                        <a14:foregroundMark x1="67188" y1="54688" x2="67188" y2="54688"/>
                        <a14:foregroundMark x1="66406" y1="53281" x2="70000" y2="55937"/>
                      </a14:backgroundRemoval>
                    </a14:imgEffect>
                  </a14:imgLayer>
                </a14:imgProps>
              </a:ext>
              <a:ext uri="{28A0092B-C50C-407E-A947-70E740481C1C}">
                <a14:useLocalDpi xmlns:a14="http://schemas.microsoft.com/office/drawing/2010/main" val="0"/>
              </a:ext>
            </a:extLst>
          </a:blip>
          <a:stretch>
            <a:fillRect/>
          </a:stretch>
        </p:blipFill>
        <p:spPr>
          <a:xfrm>
            <a:off x="2260077" y="5322996"/>
            <a:ext cx="1252396" cy="1252396"/>
          </a:xfrm>
          <a:prstGeom prst="rect">
            <a:avLst/>
          </a:prstGeom>
        </p:spPr>
      </p:pic>
      <p:pic>
        <p:nvPicPr>
          <p:cNvPr id="76" name="圖片 75"/>
          <p:cNvPicPr>
            <a:picLocks noChangeAspect="1"/>
          </p:cNvPicPr>
          <p:nvPr/>
        </p:nvPicPr>
        <p:blipFill>
          <a:blip r:embed="rId2" cstate="print">
            <a:duotone>
              <a:prstClr val="black"/>
              <a:srgbClr val="FF0000">
                <a:tint val="45000"/>
                <a:satMod val="400000"/>
              </a:srgbClr>
            </a:duotone>
            <a:extLst>
              <a:ext uri="{BEBA8EAE-BF5A-486C-A8C5-ECC9F3942E4B}">
                <a14:imgProps xmlns:a14="http://schemas.microsoft.com/office/drawing/2010/main">
                  <a14:imgLayer r:embed="rId3">
                    <a14:imgEffect>
                      <a14:backgroundRemoval t="10000" b="90000" l="10000" r="90000">
                        <a14:foregroundMark x1="27969" y1="54219" x2="32969" y2="62031"/>
                        <a14:foregroundMark x1="27031" y1="56406" x2="28750" y2="60625"/>
                        <a14:foregroundMark x1="35469" y1="57656" x2="35469" y2="57656"/>
                        <a14:foregroundMark x1="30938" y1="63438" x2="30938" y2="63438"/>
                        <a14:foregroundMark x1="34219" y1="62813" x2="34219" y2="62813"/>
                        <a14:foregroundMark x1="36250" y1="60469" x2="36250" y2="60469"/>
                        <a14:foregroundMark x1="35781" y1="56406" x2="35781" y2="56406"/>
                        <a14:foregroundMark x1="65469" y1="57344" x2="65469" y2="57344"/>
                        <a14:foregroundMark x1="66406" y1="61250" x2="66406" y2="61250"/>
                        <a14:foregroundMark x1="69063" y1="61563" x2="69063" y2="61563"/>
                        <a14:foregroundMark x1="67344" y1="63125" x2="67344" y2="63125"/>
                        <a14:foregroundMark x1="70781" y1="61563" x2="70781" y2="61563"/>
                        <a14:foregroundMark x1="72188" y1="56563" x2="72188" y2="56563"/>
                        <a14:foregroundMark x1="69375" y1="55000" x2="69375" y2="55000"/>
                        <a14:foregroundMark x1="63281" y1="60469" x2="66406" y2="63281"/>
                        <a14:foregroundMark x1="67656" y1="58906" x2="67656" y2="58906"/>
                        <a14:foregroundMark x1="68750" y1="58438" x2="68750" y2="58438"/>
                        <a14:foregroundMark x1="68750" y1="58438" x2="68750" y2="58438"/>
                        <a14:foregroundMark x1="68750" y1="58438" x2="68750" y2="58438"/>
                        <a14:foregroundMark x1="38438" y1="40313" x2="38438" y2="40313"/>
                        <a14:foregroundMark x1="45313" y1="39063" x2="45313" y2="39063"/>
                        <a14:foregroundMark x1="35000" y1="40313" x2="56250" y2="40469"/>
                        <a14:foregroundMark x1="43281" y1="37344" x2="59375" y2="37813"/>
                        <a14:foregroundMark x1="31250" y1="55000" x2="31250" y2="55000"/>
                        <a14:foregroundMark x1="63594" y1="55156" x2="64063" y2="57813"/>
                        <a14:foregroundMark x1="67188" y1="54688" x2="67188" y2="54688"/>
                        <a14:foregroundMark x1="66406" y1="53281" x2="70000" y2="55937"/>
                      </a14:backgroundRemoval>
                    </a14:imgEffect>
                  </a14:imgLayer>
                </a14:imgProps>
              </a:ext>
              <a:ext uri="{28A0092B-C50C-407E-A947-70E740481C1C}">
                <a14:useLocalDpi xmlns:a14="http://schemas.microsoft.com/office/drawing/2010/main" val="0"/>
              </a:ext>
            </a:extLst>
          </a:blip>
          <a:stretch>
            <a:fillRect/>
          </a:stretch>
        </p:blipFill>
        <p:spPr>
          <a:xfrm>
            <a:off x="3152904" y="5724443"/>
            <a:ext cx="1252396" cy="1252396"/>
          </a:xfrm>
          <a:prstGeom prst="rect">
            <a:avLst/>
          </a:prstGeom>
        </p:spPr>
      </p:pic>
      <p:pic>
        <p:nvPicPr>
          <p:cNvPr id="77" name="圖片 76"/>
          <p:cNvPicPr>
            <a:picLocks noChangeAspect="1"/>
          </p:cNvPicPr>
          <p:nvPr/>
        </p:nvPicPr>
        <p:blipFill>
          <a:blip r:embed="rId2" cstate="print">
            <a:extLst>
              <a:ext uri="{BEBA8EAE-BF5A-486C-A8C5-ECC9F3942E4B}">
                <a14:imgProps xmlns:a14="http://schemas.microsoft.com/office/drawing/2010/main">
                  <a14:imgLayer r:embed="rId3">
                    <a14:imgEffect>
                      <a14:backgroundRemoval t="10000" b="90000" l="10000" r="90000">
                        <a14:foregroundMark x1="27969" y1="54219" x2="32969" y2="62031"/>
                        <a14:foregroundMark x1="27031" y1="56406" x2="28750" y2="60625"/>
                        <a14:foregroundMark x1="35469" y1="57656" x2="35469" y2="57656"/>
                        <a14:foregroundMark x1="30938" y1="63438" x2="30938" y2="63438"/>
                        <a14:foregroundMark x1="34219" y1="62813" x2="34219" y2="62813"/>
                        <a14:foregroundMark x1="36250" y1="60469" x2="36250" y2="60469"/>
                        <a14:foregroundMark x1="35781" y1="56406" x2="35781" y2="56406"/>
                        <a14:foregroundMark x1="65469" y1="57344" x2="65469" y2="57344"/>
                        <a14:foregroundMark x1="66406" y1="61250" x2="66406" y2="61250"/>
                        <a14:foregroundMark x1="69063" y1="61563" x2="69063" y2="61563"/>
                        <a14:foregroundMark x1="67344" y1="63125" x2="67344" y2="63125"/>
                        <a14:foregroundMark x1="70781" y1="61563" x2="70781" y2="61563"/>
                        <a14:foregroundMark x1="72188" y1="56563" x2="72188" y2="56563"/>
                        <a14:foregroundMark x1="69375" y1="55000" x2="69375" y2="55000"/>
                        <a14:foregroundMark x1="63281" y1="60469" x2="66406" y2="63281"/>
                        <a14:foregroundMark x1="67656" y1="58906" x2="67656" y2="58906"/>
                        <a14:foregroundMark x1="68750" y1="58438" x2="68750" y2="58438"/>
                        <a14:foregroundMark x1="68750" y1="58438" x2="68750" y2="58438"/>
                        <a14:foregroundMark x1="68750" y1="58438" x2="68750" y2="58438"/>
                        <a14:foregroundMark x1="38438" y1="40313" x2="38438" y2="40313"/>
                        <a14:foregroundMark x1="45313" y1="39063" x2="45313" y2="39063"/>
                        <a14:foregroundMark x1="35000" y1="40313" x2="56250" y2="40469"/>
                        <a14:foregroundMark x1="43281" y1="37344" x2="59375" y2="37813"/>
                        <a14:foregroundMark x1="31250" y1="55000" x2="31250" y2="55000"/>
                        <a14:foregroundMark x1="63594" y1="55156" x2="64063" y2="57813"/>
                        <a14:foregroundMark x1="67188" y1="54688" x2="67188" y2="54688"/>
                        <a14:foregroundMark x1="66406" y1="53281" x2="70000" y2="55937"/>
                      </a14:backgroundRemoval>
                    </a14:imgEffect>
                  </a14:imgLayer>
                </a14:imgProps>
              </a:ext>
              <a:ext uri="{28A0092B-C50C-407E-A947-70E740481C1C}">
                <a14:useLocalDpi xmlns:a14="http://schemas.microsoft.com/office/drawing/2010/main" val="0"/>
              </a:ext>
            </a:extLst>
          </a:blip>
          <a:stretch>
            <a:fillRect/>
          </a:stretch>
        </p:blipFill>
        <p:spPr>
          <a:xfrm>
            <a:off x="3506483" y="5000565"/>
            <a:ext cx="1252396" cy="1252396"/>
          </a:xfrm>
          <a:prstGeom prst="rect">
            <a:avLst/>
          </a:prstGeom>
          <a:scene3d>
            <a:camera prst="orthographicFront">
              <a:rot lat="0" lon="10800000" rev="0"/>
            </a:camera>
            <a:lightRig rig="threePt" dir="t"/>
          </a:scene3d>
        </p:spPr>
      </p:pic>
      <p:pic>
        <p:nvPicPr>
          <p:cNvPr id="78" name="圖片 7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82727" y="5465314"/>
            <a:ext cx="575948" cy="514514"/>
          </a:xfrm>
          <a:prstGeom prst="rect">
            <a:avLst/>
          </a:prstGeom>
        </p:spPr>
      </p:pic>
      <p:pic>
        <p:nvPicPr>
          <p:cNvPr id="79" name="圖片 7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47289" y="5889379"/>
            <a:ext cx="575948" cy="514514"/>
          </a:xfrm>
          <a:prstGeom prst="rect">
            <a:avLst/>
          </a:prstGeom>
        </p:spPr>
      </p:pic>
    </p:spTree>
    <p:extLst>
      <p:ext uri="{BB962C8B-B14F-4D97-AF65-F5344CB8AC3E}">
        <p14:creationId xmlns:p14="http://schemas.microsoft.com/office/powerpoint/2010/main" val="27720664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373109" y="898711"/>
            <a:ext cx="10269647" cy="3970318"/>
          </a:xfrm>
          <a:prstGeom prst="rect">
            <a:avLst/>
          </a:prstGeom>
        </p:spPr>
        <p:txBody>
          <a:bodyPr wrap="square">
            <a:spAutoFit/>
          </a:bodyPr>
          <a:lstStyle/>
          <a:p>
            <a:pPr>
              <a:lnSpc>
                <a:spcPct val="150000"/>
              </a:lnSpc>
            </a:pPr>
            <a:r>
              <a:rPr lang="zh-TW" altLang="zh-TW" sz="2400" dirty="0" smtClean="0"/>
              <a:t>由於</a:t>
            </a:r>
            <a:r>
              <a:rPr lang="zh-TW" altLang="zh-TW" sz="2400" dirty="0"/>
              <a:t>駕駛既無法準確預估超越行駛中的車輛所需的間隙，也無法準確估計與即將駛入之車輛間的時間</a:t>
            </a:r>
            <a:r>
              <a:rPr lang="zh-TW" altLang="zh-TW" sz="2400" dirty="0" smtClean="0"/>
              <a:t>間隔 </a:t>
            </a:r>
            <a:r>
              <a:rPr lang="en-US" altLang="zh-TW" sz="2400" dirty="0" smtClean="0"/>
              <a:t>(</a:t>
            </a:r>
            <a:r>
              <a:rPr lang="en-US" altLang="zh-TW" sz="2400" dirty="0"/>
              <a:t>Liu and Herman, 1996, </a:t>
            </a:r>
            <a:r>
              <a:rPr lang="en-US" altLang="zh-TW" sz="2400" dirty="0" smtClean="0"/>
              <a:t>64)</a:t>
            </a:r>
            <a:r>
              <a:rPr lang="zh-TW" altLang="zh-TW" sz="2400" dirty="0" smtClean="0"/>
              <a:t>。</a:t>
            </a:r>
            <a:endParaRPr lang="en-US" altLang="zh-TW" sz="2400" dirty="0" smtClean="0"/>
          </a:p>
          <a:p>
            <a:pPr>
              <a:lnSpc>
                <a:spcPct val="150000"/>
              </a:lnSpc>
            </a:pPr>
            <a:r>
              <a:rPr lang="zh-TW" altLang="zh-TW" sz="2400" dirty="0" smtClean="0"/>
              <a:t>駕駛不斷地重新評估超車的</a:t>
            </a:r>
            <a:r>
              <a:rPr lang="zh-TW" altLang="en-US" sz="2400" dirty="0" smtClean="0"/>
              <a:t>狀況</a:t>
            </a:r>
            <a:r>
              <a:rPr lang="zh-TW" altLang="zh-TW" sz="2400" dirty="0" smtClean="0"/>
              <a:t>，直到至少超車達到「臨界位置」或「不可以返回的點」，即中止超車所需的視距等於完成超車所需的視</a:t>
            </a:r>
            <a:r>
              <a:rPr lang="zh-TW" altLang="en-US" sz="2400" dirty="0" smtClean="0"/>
              <a:t>線</a:t>
            </a:r>
            <a:r>
              <a:rPr lang="zh-TW" altLang="en-US" sz="2400" dirty="0"/>
              <a:t>距離</a:t>
            </a:r>
            <a:r>
              <a:rPr lang="en-US" altLang="zh-TW" sz="2400" dirty="0" smtClean="0"/>
              <a:t>(see </a:t>
            </a:r>
            <a:r>
              <a:rPr lang="en-US" altLang="zh-TW" sz="2400" dirty="0" err="1" smtClean="0"/>
              <a:t>Lamm</a:t>
            </a:r>
            <a:r>
              <a:rPr lang="en-US" altLang="zh-TW" sz="2400" dirty="0" smtClean="0"/>
              <a:t> et al., 1999)</a:t>
            </a:r>
            <a:r>
              <a:rPr lang="zh-TW" altLang="zh-TW" sz="2400" dirty="0" smtClean="0"/>
              <a:t>。</a:t>
            </a:r>
            <a:endParaRPr lang="en-US" altLang="zh-TW" sz="2400" dirty="0" smtClean="0"/>
          </a:p>
          <a:p>
            <a:pPr>
              <a:lnSpc>
                <a:spcPct val="150000"/>
              </a:lnSpc>
            </a:pPr>
            <a:r>
              <a:rPr lang="zh-TW" altLang="zh-TW" sz="2400" dirty="0"/>
              <a:t>當與迎面而來的車輛之間的間隙很</a:t>
            </a:r>
            <a:r>
              <a:rPr lang="zh-TW" altLang="zh-TW" sz="2400" dirty="0" smtClean="0"/>
              <a:t>關鍵，</a:t>
            </a:r>
            <a:r>
              <a:rPr lang="zh-TW" altLang="zh-TW" sz="2400" b="1" dirty="0" smtClean="0"/>
              <a:t>即</a:t>
            </a:r>
            <a:r>
              <a:rPr lang="zh-TW" altLang="en-US" sz="2400" b="1" dirty="0" smtClean="0"/>
              <a:t>時間車</a:t>
            </a:r>
            <a:r>
              <a:rPr lang="zh-TW" altLang="en-US" sz="2400" b="1" dirty="0"/>
              <a:t>距</a:t>
            </a:r>
            <a:r>
              <a:rPr lang="zh-TW" altLang="zh-TW" sz="2400" b="1" dirty="0" smtClean="0"/>
              <a:t>（</a:t>
            </a:r>
            <a:r>
              <a:rPr lang="en-US" altLang="zh-TW" sz="2400" b="1" dirty="0" smtClean="0"/>
              <a:t>time headway, TH</a:t>
            </a:r>
            <a:r>
              <a:rPr lang="zh-TW" altLang="zh-TW" sz="2400" dirty="0"/>
              <a:t>）</a:t>
            </a:r>
            <a:r>
              <a:rPr lang="en-US" altLang="zh-TW" sz="2400" dirty="0"/>
              <a:t>&lt;4s (</a:t>
            </a:r>
            <a:r>
              <a:rPr lang="en-US" altLang="zh-TW" sz="2400" dirty="0" err="1"/>
              <a:t>Hegeman</a:t>
            </a:r>
            <a:r>
              <a:rPr lang="en-US" altLang="zh-TW" sz="2400" dirty="0"/>
              <a:t> et al., 2005</a:t>
            </a:r>
            <a:r>
              <a:rPr lang="en-US" altLang="zh-TW" sz="2400" dirty="0" smtClean="0"/>
              <a:t>)</a:t>
            </a:r>
            <a:endParaRPr lang="zh-TW" altLang="zh-TW" sz="2400" dirty="0"/>
          </a:p>
        </p:txBody>
      </p:sp>
      <p:sp>
        <p:nvSpPr>
          <p:cNvPr id="3" name="文字方塊 2"/>
          <p:cNvSpPr txBox="1"/>
          <p:nvPr/>
        </p:nvSpPr>
        <p:spPr>
          <a:xfrm>
            <a:off x="1176950" y="226337"/>
            <a:ext cx="1741502" cy="461665"/>
          </a:xfrm>
          <a:prstGeom prst="rect">
            <a:avLst/>
          </a:prstGeom>
          <a:noFill/>
        </p:spPr>
        <p:txBody>
          <a:bodyPr wrap="none" rtlCol="0">
            <a:spAutoFit/>
          </a:bodyPr>
          <a:lstStyle/>
          <a:p>
            <a:r>
              <a:rPr lang="en-US" altLang="zh-TW" sz="2400" dirty="0"/>
              <a:t>Introduction</a:t>
            </a:r>
            <a:endParaRPr lang="zh-TW" altLang="en-US" sz="2400" dirty="0"/>
          </a:p>
        </p:txBody>
      </p:sp>
      <p:grpSp>
        <p:nvGrpSpPr>
          <p:cNvPr id="4" name="群組 3">
            <a:extLst>
              <a:ext uri="{FF2B5EF4-FFF2-40B4-BE49-F238E27FC236}">
                <a16:creationId xmlns:a16="http://schemas.microsoft.com/office/drawing/2014/main" xmlns="" id="{92AE4467-C9D3-4480-B119-C4601FBB31A7}"/>
              </a:ext>
            </a:extLst>
          </p:cNvPr>
          <p:cNvGrpSpPr/>
          <p:nvPr/>
        </p:nvGrpSpPr>
        <p:grpSpPr>
          <a:xfrm rot="16200000">
            <a:off x="8455002" y="3468412"/>
            <a:ext cx="1568120" cy="5078994"/>
            <a:chOff x="1822833" y="606596"/>
            <a:chExt cx="3515357" cy="6150498"/>
          </a:xfrm>
        </p:grpSpPr>
        <p:sp>
          <p:nvSpPr>
            <p:cNvPr id="5" name="矩形 4">
              <a:extLst>
                <a:ext uri="{FF2B5EF4-FFF2-40B4-BE49-F238E27FC236}">
                  <a16:creationId xmlns:a16="http://schemas.microsoft.com/office/drawing/2014/main" xmlns="" id="{760B5FA9-C7D9-4BDB-B179-832B4A64701D}"/>
                </a:ext>
              </a:extLst>
            </p:cNvPr>
            <p:cNvSpPr/>
            <p:nvPr/>
          </p:nvSpPr>
          <p:spPr>
            <a:xfrm>
              <a:off x="1822833" y="606599"/>
              <a:ext cx="3515357" cy="6150495"/>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nvGrpSpPr>
            <p:cNvPr id="6" name="群組 5">
              <a:extLst>
                <a:ext uri="{FF2B5EF4-FFF2-40B4-BE49-F238E27FC236}">
                  <a16:creationId xmlns:a16="http://schemas.microsoft.com/office/drawing/2014/main" xmlns="" id="{FC3336E5-BF9A-4EF6-8C1E-7B00196774AE}"/>
                </a:ext>
              </a:extLst>
            </p:cNvPr>
            <p:cNvGrpSpPr/>
            <p:nvPr/>
          </p:nvGrpSpPr>
          <p:grpSpPr>
            <a:xfrm>
              <a:off x="3360119" y="6015658"/>
              <a:ext cx="438272" cy="741436"/>
              <a:chOff x="1992957" y="568959"/>
              <a:chExt cx="438272" cy="6150496"/>
            </a:xfrm>
            <a:solidFill>
              <a:schemeClr val="bg1"/>
            </a:solidFill>
          </p:grpSpPr>
          <p:sp>
            <p:nvSpPr>
              <p:cNvPr id="24" name="矩形 23">
                <a:extLst>
                  <a:ext uri="{FF2B5EF4-FFF2-40B4-BE49-F238E27FC236}">
                    <a16:creationId xmlns:a16="http://schemas.microsoft.com/office/drawing/2014/main" xmlns="" id="{B88DCF02-061A-4825-9666-F57B192077C3}"/>
                  </a:ext>
                </a:extLst>
              </p:cNvPr>
              <p:cNvSpPr/>
              <p:nvPr/>
            </p:nvSpPr>
            <p:spPr>
              <a:xfrm>
                <a:off x="1992957" y="568960"/>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5" name="矩形 24">
                <a:extLst>
                  <a:ext uri="{FF2B5EF4-FFF2-40B4-BE49-F238E27FC236}">
                    <a16:creationId xmlns:a16="http://schemas.microsoft.com/office/drawing/2014/main" xmlns="" id="{1747B8C1-7E94-4334-B501-87DE7340CEAB}"/>
                  </a:ext>
                </a:extLst>
              </p:cNvPr>
              <p:cNvSpPr/>
              <p:nvPr/>
            </p:nvSpPr>
            <p:spPr>
              <a:xfrm>
                <a:off x="2258509" y="568959"/>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
          <p:nvSpPr>
            <p:cNvPr id="7" name="矩形 6">
              <a:extLst>
                <a:ext uri="{FF2B5EF4-FFF2-40B4-BE49-F238E27FC236}">
                  <a16:creationId xmlns:a16="http://schemas.microsoft.com/office/drawing/2014/main" xmlns="" id="{3E900C9A-BBB5-4ED7-838E-1ECC644C9A7A}"/>
                </a:ext>
              </a:extLst>
            </p:cNvPr>
            <p:cNvSpPr/>
            <p:nvPr/>
          </p:nvSpPr>
          <p:spPr>
            <a:xfrm>
              <a:off x="5125525" y="606597"/>
              <a:ext cx="173716" cy="615049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矩形 7">
              <a:extLst>
                <a:ext uri="{FF2B5EF4-FFF2-40B4-BE49-F238E27FC236}">
                  <a16:creationId xmlns:a16="http://schemas.microsoft.com/office/drawing/2014/main" xmlns="" id="{0815E396-0691-458E-9EB9-2C0CA1EDCDC9}"/>
                </a:ext>
              </a:extLst>
            </p:cNvPr>
            <p:cNvSpPr/>
            <p:nvPr/>
          </p:nvSpPr>
          <p:spPr>
            <a:xfrm>
              <a:off x="1861779" y="606596"/>
              <a:ext cx="173716" cy="615049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nvGrpSpPr>
            <p:cNvPr id="9" name="群組 8">
              <a:extLst>
                <a:ext uri="{FF2B5EF4-FFF2-40B4-BE49-F238E27FC236}">
                  <a16:creationId xmlns:a16="http://schemas.microsoft.com/office/drawing/2014/main" xmlns="" id="{2D88C958-256F-445E-B362-15C41764EAEE}"/>
                </a:ext>
              </a:extLst>
            </p:cNvPr>
            <p:cNvGrpSpPr/>
            <p:nvPr/>
          </p:nvGrpSpPr>
          <p:grpSpPr>
            <a:xfrm>
              <a:off x="3360119" y="4933844"/>
              <a:ext cx="438272" cy="741436"/>
              <a:chOff x="1992957" y="568959"/>
              <a:chExt cx="438272" cy="6150496"/>
            </a:xfrm>
            <a:solidFill>
              <a:schemeClr val="bg1"/>
            </a:solidFill>
          </p:grpSpPr>
          <p:sp>
            <p:nvSpPr>
              <p:cNvPr id="22" name="矩形 21">
                <a:extLst>
                  <a:ext uri="{FF2B5EF4-FFF2-40B4-BE49-F238E27FC236}">
                    <a16:creationId xmlns:a16="http://schemas.microsoft.com/office/drawing/2014/main" xmlns="" id="{7A6F90FE-A9AE-4DF6-9586-F80966EB8D0E}"/>
                  </a:ext>
                </a:extLst>
              </p:cNvPr>
              <p:cNvSpPr/>
              <p:nvPr/>
            </p:nvSpPr>
            <p:spPr>
              <a:xfrm>
                <a:off x="1992957" y="568960"/>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3" name="矩形 22">
                <a:extLst>
                  <a:ext uri="{FF2B5EF4-FFF2-40B4-BE49-F238E27FC236}">
                    <a16:creationId xmlns:a16="http://schemas.microsoft.com/office/drawing/2014/main" xmlns="" id="{55B9A09B-EF69-43EB-AA32-6001D65C712F}"/>
                  </a:ext>
                </a:extLst>
              </p:cNvPr>
              <p:cNvSpPr/>
              <p:nvPr/>
            </p:nvSpPr>
            <p:spPr>
              <a:xfrm>
                <a:off x="2258509" y="568959"/>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10" name="群組 9">
              <a:extLst>
                <a:ext uri="{FF2B5EF4-FFF2-40B4-BE49-F238E27FC236}">
                  <a16:creationId xmlns:a16="http://schemas.microsoft.com/office/drawing/2014/main" xmlns="" id="{563668ED-5AED-45AC-A692-7F9CFE78827C}"/>
                </a:ext>
              </a:extLst>
            </p:cNvPr>
            <p:cNvGrpSpPr/>
            <p:nvPr/>
          </p:nvGrpSpPr>
          <p:grpSpPr>
            <a:xfrm>
              <a:off x="3360119" y="3852032"/>
              <a:ext cx="438272" cy="741436"/>
              <a:chOff x="1992957" y="568959"/>
              <a:chExt cx="438272" cy="6150496"/>
            </a:xfrm>
            <a:solidFill>
              <a:schemeClr val="bg1"/>
            </a:solidFill>
          </p:grpSpPr>
          <p:sp>
            <p:nvSpPr>
              <p:cNvPr id="20" name="矩形 19">
                <a:extLst>
                  <a:ext uri="{FF2B5EF4-FFF2-40B4-BE49-F238E27FC236}">
                    <a16:creationId xmlns:a16="http://schemas.microsoft.com/office/drawing/2014/main" xmlns="" id="{2066265F-9296-4B94-ACC0-13E3159B2A59}"/>
                  </a:ext>
                </a:extLst>
              </p:cNvPr>
              <p:cNvSpPr/>
              <p:nvPr/>
            </p:nvSpPr>
            <p:spPr>
              <a:xfrm>
                <a:off x="1992957" y="568960"/>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1" name="矩形 20">
                <a:extLst>
                  <a:ext uri="{FF2B5EF4-FFF2-40B4-BE49-F238E27FC236}">
                    <a16:creationId xmlns:a16="http://schemas.microsoft.com/office/drawing/2014/main" xmlns="" id="{C41210C6-8BBB-451E-B137-375B6BC574FE}"/>
                  </a:ext>
                </a:extLst>
              </p:cNvPr>
              <p:cNvSpPr/>
              <p:nvPr/>
            </p:nvSpPr>
            <p:spPr>
              <a:xfrm>
                <a:off x="2258509" y="568959"/>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11" name="群組 10">
              <a:extLst>
                <a:ext uri="{FF2B5EF4-FFF2-40B4-BE49-F238E27FC236}">
                  <a16:creationId xmlns:a16="http://schemas.microsoft.com/office/drawing/2014/main" xmlns="" id="{B698EEE9-7DF4-4C91-81CE-0773B2B6EFB5}"/>
                </a:ext>
              </a:extLst>
            </p:cNvPr>
            <p:cNvGrpSpPr/>
            <p:nvPr/>
          </p:nvGrpSpPr>
          <p:grpSpPr>
            <a:xfrm>
              <a:off x="3360119" y="606596"/>
              <a:ext cx="438272" cy="741436"/>
              <a:chOff x="1992957" y="568959"/>
              <a:chExt cx="438272" cy="6150496"/>
            </a:xfrm>
            <a:solidFill>
              <a:schemeClr val="bg1"/>
            </a:solidFill>
          </p:grpSpPr>
          <p:sp>
            <p:nvSpPr>
              <p:cNvPr id="18" name="矩形 17">
                <a:extLst>
                  <a:ext uri="{FF2B5EF4-FFF2-40B4-BE49-F238E27FC236}">
                    <a16:creationId xmlns:a16="http://schemas.microsoft.com/office/drawing/2014/main" xmlns="" id="{B676B13B-A77A-4C14-B324-6AC3F13B13B1}"/>
                  </a:ext>
                </a:extLst>
              </p:cNvPr>
              <p:cNvSpPr/>
              <p:nvPr/>
            </p:nvSpPr>
            <p:spPr>
              <a:xfrm>
                <a:off x="1992957" y="568960"/>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9" name="矩形 18">
                <a:extLst>
                  <a:ext uri="{FF2B5EF4-FFF2-40B4-BE49-F238E27FC236}">
                    <a16:creationId xmlns:a16="http://schemas.microsoft.com/office/drawing/2014/main" xmlns="" id="{B297553C-F20E-4786-A780-6A5024E49FE4}"/>
                  </a:ext>
                </a:extLst>
              </p:cNvPr>
              <p:cNvSpPr/>
              <p:nvPr/>
            </p:nvSpPr>
            <p:spPr>
              <a:xfrm>
                <a:off x="2258509" y="568959"/>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12" name="群組 11">
              <a:extLst>
                <a:ext uri="{FF2B5EF4-FFF2-40B4-BE49-F238E27FC236}">
                  <a16:creationId xmlns:a16="http://schemas.microsoft.com/office/drawing/2014/main" xmlns="" id="{16E95AD8-D356-4C20-892A-3AE9FC32B9A1}"/>
                </a:ext>
              </a:extLst>
            </p:cNvPr>
            <p:cNvGrpSpPr/>
            <p:nvPr/>
          </p:nvGrpSpPr>
          <p:grpSpPr>
            <a:xfrm>
              <a:off x="3360119" y="1688408"/>
              <a:ext cx="438272" cy="741436"/>
              <a:chOff x="1992957" y="568959"/>
              <a:chExt cx="438272" cy="6150496"/>
            </a:xfrm>
            <a:solidFill>
              <a:schemeClr val="bg1"/>
            </a:solidFill>
          </p:grpSpPr>
          <p:sp>
            <p:nvSpPr>
              <p:cNvPr id="16" name="矩形 15">
                <a:extLst>
                  <a:ext uri="{FF2B5EF4-FFF2-40B4-BE49-F238E27FC236}">
                    <a16:creationId xmlns:a16="http://schemas.microsoft.com/office/drawing/2014/main" xmlns="" id="{2E37818D-1081-41AE-AD27-C6D20FD65548}"/>
                  </a:ext>
                </a:extLst>
              </p:cNvPr>
              <p:cNvSpPr/>
              <p:nvPr/>
            </p:nvSpPr>
            <p:spPr>
              <a:xfrm>
                <a:off x="1992957" y="568960"/>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7" name="矩形 16">
                <a:extLst>
                  <a:ext uri="{FF2B5EF4-FFF2-40B4-BE49-F238E27FC236}">
                    <a16:creationId xmlns:a16="http://schemas.microsoft.com/office/drawing/2014/main" xmlns="" id="{231294F7-A4BA-480C-8F2D-A843F676F50B}"/>
                  </a:ext>
                </a:extLst>
              </p:cNvPr>
              <p:cNvSpPr/>
              <p:nvPr/>
            </p:nvSpPr>
            <p:spPr>
              <a:xfrm>
                <a:off x="2258509" y="568959"/>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13" name="群組 12">
              <a:extLst>
                <a:ext uri="{FF2B5EF4-FFF2-40B4-BE49-F238E27FC236}">
                  <a16:creationId xmlns:a16="http://schemas.microsoft.com/office/drawing/2014/main" xmlns="" id="{76CA7D23-9D5B-4595-B87C-EA5C64DD04DC}"/>
                </a:ext>
              </a:extLst>
            </p:cNvPr>
            <p:cNvGrpSpPr/>
            <p:nvPr/>
          </p:nvGrpSpPr>
          <p:grpSpPr>
            <a:xfrm>
              <a:off x="3360119" y="2770220"/>
              <a:ext cx="438272" cy="741436"/>
              <a:chOff x="1992957" y="568959"/>
              <a:chExt cx="438272" cy="6150496"/>
            </a:xfrm>
            <a:solidFill>
              <a:schemeClr val="bg1"/>
            </a:solidFill>
          </p:grpSpPr>
          <p:sp>
            <p:nvSpPr>
              <p:cNvPr id="14" name="矩形 13">
                <a:extLst>
                  <a:ext uri="{FF2B5EF4-FFF2-40B4-BE49-F238E27FC236}">
                    <a16:creationId xmlns:a16="http://schemas.microsoft.com/office/drawing/2014/main" xmlns="" id="{97263F08-B137-4B95-8E73-C3143EE61D6C}"/>
                  </a:ext>
                </a:extLst>
              </p:cNvPr>
              <p:cNvSpPr/>
              <p:nvPr/>
            </p:nvSpPr>
            <p:spPr>
              <a:xfrm>
                <a:off x="1992957" y="568960"/>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5" name="矩形 14">
                <a:extLst>
                  <a:ext uri="{FF2B5EF4-FFF2-40B4-BE49-F238E27FC236}">
                    <a16:creationId xmlns:a16="http://schemas.microsoft.com/office/drawing/2014/main" xmlns="" id="{7C31747A-090C-4987-B18B-9C24216CFB13}"/>
                  </a:ext>
                </a:extLst>
              </p:cNvPr>
              <p:cNvSpPr/>
              <p:nvPr/>
            </p:nvSpPr>
            <p:spPr>
              <a:xfrm>
                <a:off x="2258509" y="568959"/>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pic>
        <p:nvPicPr>
          <p:cNvPr id="26" name="圖片 25"/>
          <p:cNvPicPr>
            <a:picLocks noChangeAspect="1"/>
          </p:cNvPicPr>
          <p:nvPr/>
        </p:nvPicPr>
        <p:blipFill>
          <a:blip r:embed="rId2" cstate="print">
            <a:extLst>
              <a:ext uri="{BEBA8EAE-BF5A-486C-A8C5-ECC9F3942E4B}">
                <a14:imgProps xmlns:a14="http://schemas.microsoft.com/office/drawing/2010/main">
                  <a14:imgLayer r:embed="rId3">
                    <a14:imgEffect>
                      <a14:backgroundRemoval t="10000" b="90000" l="10000" r="90000">
                        <a14:foregroundMark x1="27969" y1="54219" x2="32969" y2="62031"/>
                        <a14:foregroundMark x1="27031" y1="56406" x2="28750" y2="60625"/>
                        <a14:foregroundMark x1="35469" y1="57656" x2="35469" y2="57656"/>
                        <a14:foregroundMark x1="30938" y1="63438" x2="30938" y2="63438"/>
                        <a14:foregroundMark x1="34219" y1="62813" x2="34219" y2="62813"/>
                        <a14:foregroundMark x1="36250" y1="60469" x2="36250" y2="60469"/>
                        <a14:foregroundMark x1="35781" y1="56406" x2="35781" y2="56406"/>
                        <a14:foregroundMark x1="65469" y1="57344" x2="65469" y2="57344"/>
                        <a14:foregroundMark x1="66406" y1="61250" x2="66406" y2="61250"/>
                        <a14:foregroundMark x1="69063" y1="61563" x2="69063" y2="61563"/>
                        <a14:foregroundMark x1="67344" y1="63125" x2="67344" y2="63125"/>
                        <a14:foregroundMark x1="70781" y1="61563" x2="70781" y2="61563"/>
                        <a14:foregroundMark x1="72188" y1="56563" x2="72188" y2="56563"/>
                        <a14:foregroundMark x1="69375" y1="55000" x2="69375" y2="55000"/>
                        <a14:foregroundMark x1="63281" y1="60469" x2="66406" y2="63281"/>
                        <a14:foregroundMark x1="67656" y1="58906" x2="67656" y2="58906"/>
                        <a14:foregroundMark x1="68750" y1="58438" x2="68750" y2="58438"/>
                        <a14:foregroundMark x1="68750" y1="58438" x2="68750" y2="58438"/>
                        <a14:foregroundMark x1="68750" y1="58438" x2="68750" y2="58438"/>
                        <a14:foregroundMark x1="38438" y1="40313" x2="38438" y2="40313"/>
                        <a14:foregroundMark x1="45313" y1="39063" x2="45313" y2="39063"/>
                        <a14:foregroundMark x1="35000" y1="40313" x2="56250" y2="40469"/>
                        <a14:foregroundMark x1="43281" y1="37344" x2="59375" y2="37813"/>
                        <a14:foregroundMark x1="31250" y1="55000" x2="31250" y2="55000"/>
                        <a14:foregroundMark x1="63594" y1="55156" x2="64063" y2="57813"/>
                        <a14:foregroundMark x1="67188" y1="54688" x2="67188" y2="54688"/>
                        <a14:foregroundMark x1="66406" y1="53281" x2="70000" y2="55937"/>
                      </a14:backgroundRemoval>
                    </a14:imgEffect>
                  </a14:imgLayer>
                </a14:imgProps>
              </a:ext>
              <a:ext uri="{28A0092B-C50C-407E-A947-70E740481C1C}">
                <a14:useLocalDpi xmlns:a14="http://schemas.microsoft.com/office/drawing/2010/main" val="0"/>
              </a:ext>
            </a:extLst>
          </a:blip>
          <a:stretch>
            <a:fillRect/>
          </a:stretch>
        </p:blipFill>
        <p:spPr>
          <a:xfrm>
            <a:off x="6853327" y="5723001"/>
            <a:ext cx="1252396" cy="1252396"/>
          </a:xfrm>
          <a:prstGeom prst="rect">
            <a:avLst/>
          </a:prstGeom>
        </p:spPr>
      </p:pic>
      <p:pic>
        <p:nvPicPr>
          <p:cNvPr id="27" name="圖片 26"/>
          <p:cNvPicPr>
            <a:picLocks noChangeAspect="1"/>
          </p:cNvPicPr>
          <p:nvPr/>
        </p:nvPicPr>
        <p:blipFill>
          <a:blip r:embed="rId2" cstate="print">
            <a:duotone>
              <a:prstClr val="black"/>
              <a:srgbClr val="FF0000">
                <a:tint val="45000"/>
                <a:satMod val="400000"/>
              </a:srgbClr>
            </a:duotone>
            <a:extLst>
              <a:ext uri="{BEBA8EAE-BF5A-486C-A8C5-ECC9F3942E4B}">
                <a14:imgProps xmlns:a14="http://schemas.microsoft.com/office/drawing/2010/main">
                  <a14:imgLayer r:embed="rId3">
                    <a14:imgEffect>
                      <a14:backgroundRemoval t="10000" b="90000" l="10000" r="90000">
                        <a14:foregroundMark x1="27969" y1="54219" x2="32969" y2="62031"/>
                        <a14:foregroundMark x1="27031" y1="56406" x2="28750" y2="60625"/>
                        <a14:foregroundMark x1="35469" y1="57656" x2="35469" y2="57656"/>
                        <a14:foregroundMark x1="30938" y1="63438" x2="30938" y2="63438"/>
                        <a14:foregroundMark x1="34219" y1="62813" x2="34219" y2="62813"/>
                        <a14:foregroundMark x1="36250" y1="60469" x2="36250" y2="60469"/>
                        <a14:foregroundMark x1="35781" y1="56406" x2="35781" y2="56406"/>
                        <a14:foregroundMark x1="65469" y1="57344" x2="65469" y2="57344"/>
                        <a14:foregroundMark x1="66406" y1="61250" x2="66406" y2="61250"/>
                        <a14:foregroundMark x1="69063" y1="61563" x2="69063" y2="61563"/>
                        <a14:foregroundMark x1="67344" y1="63125" x2="67344" y2="63125"/>
                        <a14:foregroundMark x1="70781" y1="61563" x2="70781" y2="61563"/>
                        <a14:foregroundMark x1="72188" y1="56563" x2="72188" y2="56563"/>
                        <a14:foregroundMark x1="69375" y1="55000" x2="69375" y2="55000"/>
                        <a14:foregroundMark x1="63281" y1="60469" x2="66406" y2="63281"/>
                        <a14:foregroundMark x1="67656" y1="58906" x2="67656" y2="58906"/>
                        <a14:foregroundMark x1="68750" y1="58438" x2="68750" y2="58438"/>
                        <a14:foregroundMark x1="68750" y1="58438" x2="68750" y2="58438"/>
                        <a14:foregroundMark x1="68750" y1="58438" x2="68750" y2="58438"/>
                        <a14:foregroundMark x1="38438" y1="40313" x2="38438" y2="40313"/>
                        <a14:foregroundMark x1="45313" y1="39063" x2="45313" y2="39063"/>
                        <a14:foregroundMark x1="35000" y1="40313" x2="56250" y2="40469"/>
                        <a14:foregroundMark x1="43281" y1="37344" x2="59375" y2="37813"/>
                        <a14:foregroundMark x1="31250" y1="55000" x2="31250" y2="55000"/>
                        <a14:foregroundMark x1="63594" y1="55156" x2="64063" y2="57813"/>
                        <a14:foregroundMark x1="67188" y1="54688" x2="67188" y2="54688"/>
                        <a14:foregroundMark x1="66406" y1="53281" x2="70000" y2="55937"/>
                      </a14:backgroundRemoval>
                    </a14:imgEffect>
                  </a14:imgLayer>
                </a14:imgProps>
              </a:ext>
              <a:ext uri="{28A0092B-C50C-407E-A947-70E740481C1C}">
                <a14:useLocalDpi xmlns:a14="http://schemas.microsoft.com/office/drawing/2010/main" val="0"/>
              </a:ext>
            </a:extLst>
          </a:blip>
          <a:stretch>
            <a:fillRect/>
          </a:stretch>
        </p:blipFill>
        <p:spPr>
          <a:xfrm>
            <a:off x="8676166" y="5713951"/>
            <a:ext cx="1252396" cy="1252396"/>
          </a:xfrm>
          <a:prstGeom prst="rect">
            <a:avLst/>
          </a:prstGeom>
        </p:spPr>
      </p:pic>
      <p:pic>
        <p:nvPicPr>
          <p:cNvPr id="28" name="圖片 27"/>
          <p:cNvPicPr>
            <a:picLocks noChangeAspect="1"/>
          </p:cNvPicPr>
          <p:nvPr/>
        </p:nvPicPr>
        <p:blipFill>
          <a:blip r:embed="rId2" cstate="print">
            <a:extLst>
              <a:ext uri="{BEBA8EAE-BF5A-486C-A8C5-ECC9F3942E4B}">
                <a14:imgProps xmlns:a14="http://schemas.microsoft.com/office/drawing/2010/main">
                  <a14:imgLayer r:embed="rId3">
                    <a14:imgEffect>
                      <a14:backgroundRemoval t="10000" b="90000" l="10000" r="90000">
                        <a14:foregroundMark x1="27969" y1="54219" x2="32969" y2="62031"/>
                        <a14:foregroundMark x1="27031" y1="56406" x2="28750" y2="60625"/>
                        <a14:foregroundMark x1="35469" y1="57656" x2="35469" y2="57656"/>
                        <a14:foregroundMark x1="30938" y1="63438" x2="30938" y2="63438"/>
                        <a14:foregroundMark x1="34219" y1="62813" x2="34219" y2="62813"/>
                        <a14:foregroundMark x1="36250" y1="60469" x2="36250" y2="60469"/>
                        <a14:foregroundMark x1="35781" y1="56406" x2="35781" y2="56406"/>
                        <a14:foregroundMark x1="65469" y1="57344" x2="65469" y2="57344"/>
                        <a14:foregroundMark x1="66406" y1="61250" x2="66406" y2="61250"/>
                        <a14:foregroundMark x1="69063" y1="61563" x2="69063" y2="61563"/>
                        <a14:foregroundMark x1="67344" y1="63125" x2="67344" y2="63125"/>
                        <a14:foregroundMark x1="70781" y1="61563" x2="70781" y2="61563"/>
                        <a14:foregroundMark x1="72188" y1="56563" x2="72188" y2="56563"/>
                        <a14:foregroundMark x1="69375" y1="55000" x2="69375" y2="55000"/>
                        <a14:foregroundMark x1="63281" y1="60469" x2="66406" y2="63281"/>
                        <a14:foregroundMark x1="67656" y1="58906" x2="67656" y2="58906"/>
                        <a14:foregroundMark x1="68750" y1="58438" x2="68750" y2="58438"/>
                        <a14:foregroundMark x1="68750" y1="58438" x2="68750" y2="58438"/>
                        <a14:foregroundMark x1="68750" y1="58438" x2="68750" y2="58438"/>
                        <a14:foregroundMark x1="38438" y1="40313" x2="38438" y2="40313"/>
                        <a14:foregroundMark x1="45313" y1="39063" x2="45313" y2="39063"/>
                        <a14:foregroundMark x1="35000" y1="40313" x2="56250" y2="40469"/>
                        <a14:foregroundMark x1="43281" y1="37344" x2="59375" y2="37813"/>
                        <a14:foregroundMark x1="31250" y1="55000" x2="31250" y2="55000"/>
                        <a14:foregroundMark x1="63594" y1="55156" x2="64063" y2="57813"/>
                        <a14:foregroundMark x1="67188" y1="54688" x2="67188" y2="54688"/>
                        <a14:foregroundMark x1="66406" y1="53281" x2="70000" y2="55937"/>
                      </a14:backgroundRemoval>
                    </a14:imgEffect>
                  </a14:imgLayer>
                </a14:imgProps>
              </a:ext>
              <a:ext uri="{28A0092B-C50C-407E-A947-70E740481C1C}">
                <a14:useLocalDpi xmlns:a14="http://schemas.microsoft.com/office/drawing/2010/main" val="0"/>
              </a:ext>
            </a:extLst>
          </a:blip>
          <a:stretch>
            <a:fillRect/>
          </a:stretch>
        </p:blipFill>
        <p:spPr>
          <a:xfrm>
            <a:off x="9276934" y="5000565"/>
            <a:ext cx="1252396" cy="1252396"/>
          </a:xfrm>
          <a:prstGeom prst="rect">
            <a:avLst/>
          </a:prstGeom>
          <a:scene3d>
            <a:camera prst="orthographicFront">
              <a:rot lat="0" lon="10800000" rev="0"/>
            </a:camera>
            <a:lightRig rig="threePt" dir="t"/>
          </a:scene3d>
        </p:spPr>
      </p:pic>
    </p:spTree>
    <p:extLst>
      <p:ext uri="{BB962C8B-B14F-4D97-AF65-F5344CB8AC3E}">
        <p14:creationId xmlns:p14="http://schemas.microsoft.com/office/powerpoint/2010/main" val="14864909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373109" y="898711"/>
            <a:ext cx="10269647" cy="1754326"/>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zh-TW" sz="2400" dirty="0" smtClean="0"/>
              <a:t>本</a:t>
            </a:r>
            <a:r>
              <a:rPr lang="zh-TW" altLang="zh-TW" sz="2400" dirty="0"/>
              <a:t>研究</a:t>
            </a:r>
            <a:r>
              <a:rPr lang="zh-TW" altLang="zh-TW" sz="2400" dirty="0" smtClean="0"/>
              <a:t>旨在關注</a:t>
            </a:r>
            <a:r>
              <a:rPr lang="zh-TW" altLang="zh-TW" sz="2400" dirty="0"/>
              <a:t>超車駕駛如何在操作過程中</a:t>
            </a:r>
            <a:r>
              <a:rPr lang="zh-TW" altLang="zh-TW" sz="2400" b="1" dirty="0"/>
              <a:t>動態變化的條件下</a:t>
            </a:r>
            <a:r>
              <a:rPr lang="zh-TW" altLang="zh-TW" sz="2400" dirty="0"/>
              <a:t>（例如，出現新</a:t>
            </a:r>
            <a:r>
              <a:rPr lang="zh-TW" altLang="zh-TW" sz="2400" dirty="0" smtClean="0"/>
              <a:t>的</a:t>
            </a:r>
            <a:r>
              <a:rPr lang="zh-TW" altLang="en-US" sz="2400" dirty="0" smtClean="0"/>
              <a:t>對向</a:t>
            </a:r>
            <a:r>
              <a:rPr lang="zh-TW" altLang="zh-TW" sz="2400" dirty="0" smtClean="0"/>
              <a:t>車輛</a:t>
            </a:r>
            <a:r>
              <a:rPr lang="zh-TW" altLang="zh-TW" sz="2400" dirty="0"/>
              <a:t>）管理</a:t>
            </a:r>
            <a:r>
              <a:rPr lang="zh-TW" altLang="zh-TW" sz="2400" dirty="0" smtClean="0"/>
              <a:t>與</a:t>
            </a:r>
            <a:r>
              <a:rPr lang="zh-TW" altLang="en-US" sz="2400" dirty="0" smtClean="0"/>
              <a:t>對</a:t>
            </a:r>
            <a:r>
              <a:rPr lang="zh-TW" altLang="en-US" sz="2400" dirty="0"/>
              <a:t>向</a:t>
            </a:r>
            <a:r>
              <a:rPr lang="zh-TW" altLang="zh-TW" sz="2400" dirty="0" smtClean="0"/>
              <a:t>車輛</a:t>
            </a:r>
            <a:r>
              <a:rPr lang="zh-TW" altLang="zh-TW" sz="2400" dirty="0"/>
              <a:t>或被超車車輛的碰撞風險。</a:t>
            </a:r>
            <a:endParaRPr lang="en-US" altLang="zh-TW" sz="2400" dirty="0" smtClean="0"/>
          </a:p>
          <a:p>
            <a:pPr marL="342900" indent="-342900">
              <a:lnSpc>
                <a:spcPct val="150000"/>
              </a:lnSpc>
              <a:buFont typeface="Arial" panose="020B0604020202020204" pitchFamily="34" charset="0"/>
              <a:buChar char="•"/>
            </a:pPr>
            <a:endParaRPr lang="zh-TW" altLang="en-US" sz="2400" dirty="0"/>
          </a:p>
        </p:txBody>
      </p:sp>
      <p:sp>
        <p:nvSpPr>
          <p:cNvPr id="3" name="文字方塊 2"/>
          <p:cNvSpPr txBox="1"/>
          <p:nvPr/>
        </p:nvSpPr>
        <p:spPr>
          <a:xfrm>
            <a:off x="1176950" y="226337"/>
            <a:ext cx="1741502" cy="461665"/>
          </a:xfrm>
          <a:prstGeom prst="rect">
            <a:avLst/>
          </a:prstGeom>
          <a:noFill/>
        </p:spPr>
        <p:txBody>
          <a:bodyPr wrap="none" rtlCol="0">
            <a:spAutoFit/>
          </a:bodyPr>
          <a:lstStyle/>
          <a:p>
            <a:r>
              <a:rPr lang="en-US" altLang="zh-TW" sz="2400" dirty="0"/>
              <a:t>Introduction</a:t>
            </a:r>
            <a:endParaRPr lang="zh-TW" altLang="en-US" sz="2400" dirty="0"/>
          </a:p>
        </p:txBody>
      </p:sp>
      <p:grpSp>
        <p:nvGrpSpPr>
          <p:cNvPr id="4" name="群組 3">
            <a:extLst>
              <a:ext uri="{FF2B5EF4-FFF2-40B4-BE49-F238E27FC236}">
                <a16:creationId xmlns:a16="http://schemas.microsoft.com/office/drawing/2014/main" xmlns="" id="{92AE4467-C9D3-4480-B119-C4601FBB31A7}"/>
              </a:ext>
            </a:extLst>
          </p:cNvPr>
          <p:cNvGrpSpPr/>
          <p:nvPr/>
        </p:nvGrpSpPr>
        <p:grpSpPr>
          <a:xfrm rot="16200000">
            <a:off x="5526209" y="367601"/>
            <a:ext cx="1866882" cy="8682274"/>
            <a:chOff x="1822833" y="606596"/>
            <a:chExt cx="3515357" cy="6150498"/>
          </a:xfrm>
        </p:grpSpPr>
        <p:sp>
          <p:nvSpPr>
            <p:cNvPr id="5" name="矩形 4">
              <a:extLst>
                <a:ext uri="{FF2B5EF4-FFF2-40B4-BE49-F238E27FC236}">
                  <a16:creationId xmlns:a16="http://schemas.microsoft.com/office/drawing/2014/main" xmlns="" id="{760B5FA9-C7D9-4BDB-B179-832B4A64701D}"/>
                </a:ext>
              </a:extLst>
            </p:cNvPr>
            <p:cNvSpPr/>
            <p:nvPr/>
          </p:nvSpPr>
          <p:spPr>
            <a:xfrm>
              <a:off x="1822833" y="606599"/>
              <a:ext cx="3515357" cy="6150495"/>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nvGrpSpPr>
            <p:cNvPr id="6" name="群組 5">
              <a:extLst>
                <a:ext uri="{FF2B5EF4-FFF2-40B4-BE49-F238E27FC236}">
                  <a16:creationId xmlns:a16="http://schemas.microsoft.com/office/drawing/2014/main" xmlns="" id="{FC3336E5-BF9A-4EF6-8C1E-7B00196774AE}"/>
                </a:ext>
              </a:extLst>
            </p:cNvPr>
            <p:cNvGrpSpPr/>
            <p:nvPr/>
          </p:nvGrpSpPr>
          <p:grpSpPr>
            <a:xfrm>
              <a:off x="3360119" y="6015658"/>
              <a:ext cx="438272" cy="741436"/>
              <a:chOff x="1992957" y="568959"/>
              <a:chExt cx="438272" cy="6150496"/>
            </a:xfrm>
            <a:solidFill>
              <a:schemeClr val="bg1"/>
            </a:solidFill>
          </p:grpSpPr>
          <p:sp>
            <p:nvSpPr>
              <p:cNvPr id="24" name="矩形 23">
                <a:extLst>
                  <a:ext uri="{FF2B5EF4-FFF2-40B4-BE49-F238E27FC236}">
                    <a16:creationId xmlns:a16="http://schemas.microsoft.com/office/drawing/2014/main" xmlns="" id="{B88DCF02-061A-4825-9666-F57B192077C3}"/>
                  </a:ext>
                </a:extLst>
              </p:cNvPr>
              <p:cNvSpPr/>
              <p:nvPr/>
            </p:nvSpPr>
            <p:spPr>
              <a:xfrm>
                <a:off x="1992957" y="568960"/>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5" name="矩形 24">
                <a:extLst>
                  <a:ext uri="{FF2B5EF4-FFF2-40B4-BE49-F238E27FC236}">
                    <a16:creationId xmlns:a16="http://schemas.microsoft.com/office/drawing/2014/main" xmlns="" id="{1747B8C1-7E94-4334-B501-87DE7340CEAB}"/>
                  </a:ext>
                </a:extLst>
              </p:cNvPr>
              <p:cNvSpPr/>
              <p:nvPr/>
            </p:nvSpPr>
            <p:spPr>
              <a:xfrm>
                <a:off x="2258509" y="568959"/>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
          <p:nvSpPr>
            <p:cNvPr id="7" name="矩形 6">
              <a:extLst>
                <a:ext uri="{FF2B5EF4-FFF2-40B4-BE49-F238E27FC236}">
                  <a16:creationId xmlns:a16="http://schemas.microsoft.com/office/drawing/2014/main" xmlns="" id="{3E900C9A-BBB5-4ED7-838E-1ECC644C9A7A}"/>
                </a:ext>
              </a:extLst>
            </p:cNvPr>
            <p:cNvSpPr/>
            <p:nvPr/>
          </p:nvSpPr>
          <p:spPr>
            <a:xfrm>
              <a:off x="5125525" y="606597"/>
              <a:ext cx="173716" cy="615049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矩形 7">
              <a:extLst>
                <a:ext uri="{FF2B5EF4-FFF2-40B4-BE49-F238E27FC236}">
                  <a16:creationId xmlns:a16="http://schemas.microsoft.com/office/drawing/2014/main" xmlns="" id="{0815E396-0691-458E-9EB9-2C0CA1EDCDC9}"/>
                </a:ext>
              </a:extLst>
            </p:cNvPr>
            <p:cNvSpPr/>
            <p:nvPr/>
          </p:nvSpPr>
          <p:spPr>
            <a:xfrm>
              <a:off x="1861779" y="606596"/>
              <a:ext cx="173716" cy="615049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nvGrpSpPr>
            <p:cNvPr id="9" name="群組 8">
              <a:extLst>
                <a:ext uri="{FF2B5EF4-FFF2-40B4-BE49-F238E27FC236}">
                  <a16:creationId xmlns:a16="http://schemas.microsoft.com/office/drawing/2014/main" xmlns="" id="{2D88C958-256F-445E-B362-15C41764EAEE}"/>
                </a:ext>
              </a:extLst>
            </p:cNvPr>
            <p:cNvGrpSpPr/>
            <p:nvPr/>
          </p:nvGrpSpPr>
          <p:grpSpPr>
            <a:xfrm>
              <a:off x="3360119" y="4933844"/>
              <a:ext cx="438272" cy="741436"/>
              <a:chOff x="1992957" y="568959"/>
              <a:chExt cx="438272" cy="6150496"/>
            </a:xfrm>
            <a:solidFill>
              <a:schemeClr val="bg1"/>
            </a:solidFill>
          </p:grpSpPr>
          <p:sp>
            <p:nvSpPr>
              <p:cNvPr id="22" name="矩形 21">
                <a:extLst>
                  <a:ext uri="{FF2B5EF4-FFF2-40B4-BE49-F238E27FC236}">
                    <a16:creationId xmlns:a16="http://schemas.microsoft.com/office/drawing/2014/main" xmlns="" id="{7A6F90FE-A9AE-4DF6-9586-F80966EB8D0E}"/>
                  </a:ext>
                </a:extLst>
              </p:cNvPr>
              <p:cNvSpPr/>
              <p:nvPr/>
            </p:nvSpPr>
            <p:spPr>
              <a:xfrm>
                <a:off x="1992957" y="568960"/>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3" name="矩形 22">
                <a:extLst>
                  <a:ext uri="{FF2B5EF4-FFF2-40B4-BE49-F238E27FC236}">
                    <a16:creationId xmlns:a16="http://schemas.microsoft.com/office/drawing/2014/main" xmlns="" id="{55B9A09B-EF69-43EB-AA32-6001D65C712F}"/>
                  </a:ext>
                </a:extLst>
              </p:cNvPr>
              <p:cNvSpPr/>
              <p:nvPr/>
            </p:nvSpPr>
            <p:spPr>
              <a:xfrm>
                <a:off x="2258509" y="568959"/>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10" name="群組 9">
              <a:extLst>
                <a:ext uri="{FF2B5EF4-FFF2-40B4-BE49-F238E27FC236}">
                  <a16:creationId xmlns:a16="http://schemas.microsoft.com/office/drawing/2014/main" xmlns="" id="{563668ED-5AED-45AC-A692-7F9CFE78827C}"/>
                </a:ext>
              </a:extLst>
            </p:cNvPr>
            <p:cNvGrpSpPr/>
            <p:nvPr/>
          </p:nvGrpSpPr>
          <p:grpSpPr>
            <a:xfrm>
              <a:off x="3360119" y="3852032"/>
              <a:ext cx="438272" cy="741436"/>
              <a:chOff x="1992957" y="568959"/>
              <a:chExt cx="438272" cy="6150496"/>
            </a:xfrm>
            <a:solidFill>
              <a:schemeClr val="bg1"/>
            </a:solidFill>
          </p:grpSpPr>
          <p:sp>
            <p:nvSpPr>
              <p:cNvPr id="20" name="矩形 19">
                <a:extLst>
                  <a:ext uri="{FF2B5EF4-FFF2-40B4-BE49-F238E27FC236}">
                    <a16:creationId xmlns:a16="http://schemas.microsoft.com/office/drawing/2014/main" xmlns="" id="{2066265F-9296-4B94-ACC0-13E3159B2A59}"/>
                  </a:ext>
                </a:extLst>
              </p:cNvPr>
              <p:cNvSpPr/>
              <p:nvPr/>
            </p:nvSpPr>
            <p:spPr>
              <a:xfrm>
                <a:off x="1992957" y="568960"/>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1" name="矩形 20">
                <a:extLst>
                  <a:ext uri="{FF2B5EF4-FFF2-40B4-BE49-F238E27FC236}">
                    <a16:creationId xmlns:a16="http://schemas.microsoft.com/office/drawing/2014/main" xmlns="" id="{C41210C6-8BBB-451E-B137-375B6BC574FE}"/>
                  </a:ext>
                </a:extLst>
              </p:cNvPr>
              <p:cNvSpPr/>
              <p:nvPr/>
            </p:nvSpPr>
            <p:spPr>
              <a:xfrm>
                <a:off x="2258509" y="568959"/>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11" name="群組 10">
              <a:extLst>
                <a:ext uri="{FF2B5EF4-FFF2-40B4-BE49-F238E27FC236}">
                  <a16:creationId xmlns:a16="http://schemas.microsoft.com/office/drawing/2014/main" xmlns="" id="{B698EEE9-7DF4-4C91-81CE-0773B2B6EFB5}"/>
                </a:ext>
              </a:extLst>
            </p:cNvPr>
            <p:cNvGrpSpPr/>
            <p:nvPr/>
          </p:nvGrpSpPr>
          <p:grpSpPr>
            <a:xfrm>
              <a:off x="3360119" y="606596"/>
              <a:ext cx="438272" cy="741436"/>
              <a:chOff x="1992957" y="568959"/>
              <a:chExt cx="438272" cy="6150496"/>
            </a:xfrm>
            <a:solidFill>
              <a:schemeClr val="bg1"/>
            </a:solidFill>
          </p:grpSpPr>
          <p:sp>
            <p:nvSpPr>
              <p:cNvPr id="18" name="矩形 17">
                <a:extLst>
                  <a:ext uri="{FF2B5EF4-FFF2-40B4-BE49-F238E27FC236}">
                    <a16:creationId xmlns:a16="http://schemas.microsoft.com/office/drawing/2014/main" xmlns="" id="{B676B13B-A77A-4C14-B324-6AC3F13B13B1}"/>
                  </a:ext>
                </a:extLst>
              </p:cNvPr>
              <p:cNvSpPr/>
              <p:nvPr/>
            </p:nvSpPr>
            <p:spPr>
              <a:xfrm>
                <a:off x="1992957" y="568960"/>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9" name="矩形 18">
                <a:extLst>
                  <a:ext uri="{FF2B5EF4-FFF2-40B4-BE49-F238E27FC236}">
                    <a16:creationId xmlns:a16="http://schemas.microsoft.com/office/drawing/2014/main" xmlns="" id="{B297553C-F20E-4786-A780-6A5024E49FE4}"/>
                  </a:ext>
                </a:extLst>
              </p:cNvPr>
              <p:cNvSpPr/>
              <p:nvPr/>
            </p:nvSpPr>
            <p:spPr>
              <a:xfrm>
                <a:off x="2258509" y="568959"/>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12" name="群組 11">
              <a:extLst>
                <a:ext uri="{FF2B5EF4-FFF2-40B4-BE49-F238E27FC236}">
                  <a16:creationId xmlns:a16="http://schemas.microsoft.com/office/drawing/2014/main" xmlns="" id="{16E95AD8-D356-4C20-892A-3AE9FC32B9A1}"/>
                </a:ext>
              </a:extLst>
            </p:cNvPr>
            <p:cNvGrpSpPr/>
            <p:nvPr/>
          </p:nvGrpSpPr>
          <p:grpSpPr>
            <a:xfrm>
              <a:off x="3360119" y="1688408"/>
              <a:ext cx="438272" cy="741436"/>
              <a:chOff x="1992957" y="568959"/>
              <a:chExt cx="438272" cy="6150496"/>
            </a:xfrm>
            <a:solidFill>
              <a:schemeClr val="bg1"/>
            </a:solidFill>
          </p:grpSpPr>
          <p:sp>
            <p:nvSpPr>
              <p:cNvPr id="16" name="矩形 15">
                <a:extLst>
                  <a:ext uri="{FF2B5EF4-FFF2-40B4-BE49-F238E27FC236}">
                    <a16:creationId xmlns:a16="http://schemas.microsoft.com/office/drawing/2014/main" xmlns="" id="{2E37818D-1081-41AE-AD27-C6D20FD65548}"/>
                  </a:ext>
                </a:extLst>
              </p:cNvPr>
              <p:cNvSpPr/>
              <p:nvPr/>
            </p:nvSpPr>
            <p:spPr>
              <a:xfrm>
                <a:off x="1992957" y="568960"/>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7" name="矩形 16">
                <a:extLst>
                  <a:ext uri="{FF2B5EF4-FFF2-40B4-BE49-F238E27FC236}">
                    <a16:creationId xmlns:a16="http://schemas.microsoft.com/office/drawing/2014/main" xmlns="" id="{231294F7-A4BA-480C-8F2D-A843F676F50B}"/>
                  </a:ext>
                </a:extLst>
              </p:cNvPr>
              <p:cNvSpPr/>
              <p:nvPr/>
            </p:nvSpPr>
            <p:spPr>
              <a:xfrm>
                <a:off x="2258509" y="568959"/>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13" name="群組 12">
              <a:extLst>
                <a:ext uri="{FF2B5EF4-FFF2-40B4-BE49-F238E27FC236}">
                  <a16:creationId xmlns:a16="http://schemas.microsoft.com/office/drawing/2014/main" xmlns="" id="{76CA7D23-9D5B-4595-B87C-EA5C64DD04DC}"/>
                </a:ext>
              </a:extLst>
            </p:cNvPr>
            <p:cNvGrpSpPr/>
            <p:nvPr/>
          </p:nvGrpSpPr>
          <p:grpSpPr>
            <a:xfrm>
              <a:off x="3360119" y="2770220"/>
              <a:ext cx="438272" cy="741436"/>
              <a:chOff x="1992957" y="568959"/>
              <a:chExt cx="438272" cy="6150496"/>
            </a:xfrm>
            <a:solidFill>
              <a:schemeClr val="bg1"/>
            </a:solidFill>
          </p:grpSpPr>
          <p:sp>
            <p:nvSpPr>
              <p:cNvPr id="14" name="矩形 13">
                <a:extLst>
                  <a:ext uri="{FF2B5EF4-FFF2-40B4-BE49-F238E27FC236}">
                    <a16:creationId xmlns:a16="http://schemas.microsoft.com/office/drawing/2014/main" xmlns="" id="{97263F08-B137-4B95-8E73-C3143EE61D6C}"/>
                  </a:ext>
                </a:extLst>
              </p:cNvPr>
              <p:cNvSpPr/>
              <p:nvPr/>
            </p:nvSpPr>
            <p:spPr>
              <a:xfrm>
                <a:off x="1992957" y="568960"/>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5" name="矩形 14">
                <a:extLst>
                  <a:ext uri="{FF2B5EF4-FFF2-40B4-BE49-F238E27FC236}">
                    <a16:creationId xmlns:a16="http://schemas.microsoft.com/office/drawing/2014/main" xmlns="" id="{7C31747A-090C-4987-B18B-9C24216CFB13}"/>
                  </a:ext>
                </a:extLst>
              </p:cNvPr>
              <p:cNvSpPr/>
              <p:nvPr/>
            </p:nvSpPr>
            <p:spPr>
              <a:xfrm>
                <a:off x="2258509" y="568959"/>
                <a:ext cx="172720" cy="61504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pic>
        <p:nvPicPr>
          <p:cNvPr id="26" name="圖片 25"/>
          <p:cNvPicPr>
            <a:picLocks noChangeAspect="1"/>
          </p:cNvPicPr>
          <p:nvPr/>
        </p:nvPicPr>
        <p:blipFill>
          <a:blip r:embed="rId2" cstate="print">
            <a:extLst>
              <a:ext uri="{BEBA8EAE-BF5A-486C-A8C5-ECC9F3942E4B}">
                <a14:imgProps xmlns:a14="http://schemas.microsoft.com/office/drawing/2010/main">
                  <a14:imgLayer r:embed="rId3">
                    <a14:imgEffect>
                      <a14:backgroundRemoval t="10000" b="90000" l="10000" r="90000">
                        <a14:foregroundMark x1="27969" y1="54219" x2="32969" y2="62031"/>
                        <a14:foregroundMark x1="27031" y1="56406" x2="28750" y2="60625"/>
                        <a14:foregroundMark x1="35469" y1="57656" x2="35469" y2="57656"/>
                        <a14:foregroundMark x1="30938" y1="63438" x2="30938" y2="63438"/>
                        <a14:foregroundMark x1="34219" y1="62813" x2="34219" y2="62813"/>
                        <a14:foregroundMark x1="36250" y1="60469" x2="36250" y2="60469"/>
                        <a14:foregroundMark x1="35781" y1="56406" x2="35781" y2="56406"/>
                        <a14:foregroundMark x1="65469" y1="57344" x2="65469" y2="57344"/>
                        <a14:foregroundMark x1="66406" y1="61250" x2="66406" y2="61250"/>
                        <a14:foregroundMark x1="69063" y1="61563" x2="69063" y2="61563"/>
                        <a14:foregroundMark x1="67344" y1="63125" x2="67344" y2="63125"/>
                        <a14:foregroundMark x1="70781" y1="61563" x2="70781" y2="61563"/>
                        <a14:foregroundMark x1="72188" y1="56563" x2="72188" y2="56563"/>
                        <a14:foregroundMark x1="69375" y1="55000" x2="69375" y2="55000"/>
                        <a14:foregroundMark x1="63281" y1="60469" x2="66406" y2="63281"/>
                        <a14:foregroundMark x1="67656" y1="58906" x2="67656" y2="58906"/>
                        <a14:foregroundMark x1="68750" y1="58438" x2="68750" y2="58438"/>
                        <a14:foregroundMark x1="68750" y1="58438" x2="68750" y2="58438"/>
                        <a14:foregroundMark x1="68750" y1="58438" x2="68750" y2="58438"/>
                        <a14:foregroundMark x1="38438" y1="40313" x2="38438" y2="40313"/>
                        <a14:foregroundMark x1="45313" y1="39063" x2="45313" y2="39063"/>
                        <a14:foregroundMark x1="35000" y1="40313" x2="56250" y2="40469"/>
                        <a14:foregroundMark x1="43281" y1="37344" x2="59375" y2="37813"/>
                        <a14:foregroundMark x1="31250" y1="55000" x2="31250" y2="55000"/>
                        <a14:foregroundMark x1="63594" y1="55156" x2="64063" y2="57813"/>
                        <a14:foregroundMark x1="67188" y1="54688" x2="67188" y2="54688"/>
                        <a14:foregroundMark x1="66406" y1="53281" x2="70000" y2="55937"/>
                      </a14:backgroundRemoval>
                    </a14:imgEffect>
                  </a14:imgLayer>
                </a14:imgProps>
              </a:ext>
              <a:ext uri="{28A0092B-C50C-407E-A947-70E740481C1C}">
                <a14:useLocalDpi xmlns:a14="http://schemas.microsoft.com/office/drawing/2010/main" val="0"/>
              </a:ext>
            </a:extLst>
          </a:blip>
          <a:stretch>
            <a:fillRect/>
          </a:stretch>
        </p:blipFill>
        <p:spPr>
          <a:xfrm>
            <a:off x="3779112" y="4090163"/>
            <a:ext cx="1491006" cy="1491006"/>
          </a:xfrm>
          <a:prstGeom prst="rect">
            <a:avLst/>
          </a:prstGeom>
        </p:spPr>
      </p:pic>
      <p:pic>
        <p:nvPicPr>
          <p:cNvPr id="27" name="圖片 26"/>
          <p:cNvPicPr>
            <a:picLocks noChangeAspect="1"/>
          </p:cNvPicPr>
          <p:nvPr/>
        </p:nvPicPr>
        <p:blipFill>
          <a:blip r:embed="rId2" cstate="print">
            <a:duotone>
              <a:prstClr val="black"/>
              <a:srgbClr val="FF0000">
                <a:tint val="45000"/>
                <a:satMod val="400000"/>
              </a:srgbClr>
            </a:duotone>
            <a:extLst>
              <a:ext uri="{BEBA8EAE-BF5A-486C-A8C5-ECC9F3942E4B}">
                <a14:imgProps xmlns:a14="http://schemas.microsoft.com/office/drawing/2010/main">
                  <a14:imgLayer r:embed="rId3">
                    <a14:imgEffect>
                      <a14:backgroundRemoval t="10000" b="90000" l="10000" r="90000">
                        <a14:foregroundMark x1="27969" y1="54219" x2="32969" y2="62031"/>
                        <a14:foregroundMark x1="27031" y1="56406" x2="28750" y2="60625"/>
                        <a14:foregroundMark x1="35469" y1="57656" x2="35469" y2="57656"/>
                        <a14:foregroundMark x1="30938" y1="63438" x2="30938" y2="63438"/>
                        <a14:foregroundMark x1="34219" y1="62813" x2="34219" y2="62813"/>
                        <a14:foregroundMark x1="36250" y1="60469" x2="36250" y2="60469"/>
                        <a14:foregroundMark x1="35781" y1="56406" x2="35781" y2="56406"/>
                        <a14:foregroundMark x1="65469" y1="57344" x2="65469" y2="57344"/>
                        <a14:foregroundMark x1="66406" y1="61250" x2="66406" y2="61250"/>
                        <a14:foregroundMark x1="69063" y1="61563" x2="69063" y2="61563"/>
                        <a14:foregroundMark x1="67344" y1="63125" x2="67344" y2="63125"/>
                        <a14:foregroundMark x1="70781" y1="61563" x2="70781" y2="61563"/>
                        <a14:foregroundMark x1="72188" y1="56563" x2="72188" y2="56563"/>
                        <a14:foregroundMark x1="69375" y1="55000" x2="69375" y2="55000"/>
                        <a14:foregroundMark x1="63281" y1="60469" x2="66406" y2="63281"/>
                        <a14:foregroundMark x1="67656" y1="58906" x2="67656" y2="58906"/>
                        <a14:foregroundMark x1="68750" y1="58438" x2="68750" y2="58438"/>
                        <a14:foregroundMark x1="68750" y1="58438" x2="68750" y2="58438"/>
                        <a14:foregroundMark x1="68750" y1="58438" x2="68750" y2="58438"/>
                        <a14:foregroundMark x1="38438" y1="40313" x2="38438" y2="40313"/>
                        <a14:foregroundMark x1="45313" y1="39063" x2="45313" y2="39063"/>
                        <a14:foregroundMark x1="35000" y1="40313" x2="56250" y2="40469"/>
                        <a14:foregroundMark x1="43281" y1="37344" x2="59375" y2="37813"/>
                        <a14:foregroundMark x1="31250" y1="55000" x2="31250" y2="55000"/>
                        <a14:foregroundMark x1="63594" y1="55156" x2="64063" y2="57813"/>
                        <a14:foregroundMark x1="67188" y1="54688" x2="67188" y2="54688"/>
                        <a14:foregroundMark x1="66406" y1="53281" x2="70000" y2="55937"/>
                      </a14:backgroundRemoval>
                    </a14:imgEffect>
                  </a14:imgLayer>
                </a14:imgProps>
              </a:ext>
              <a:ext uri="{28A0092B-C50C-407E-A947-70E740481C1C}">
                <a14:useLocalDpi xmlns:a14="http://schemas.microsoft.com/office/drawing/2010/main" val="0"/>
              </a:ext>
            </a:extLst>
          </a:blip>
          <a:stretch>
            <a:fillRect/>
          </a:stretch>
        </p:blipFill>
        <p:spPr>
          <a:xfrm>
            <a:off x="4959158" y="4334601"/>
            <a:ext cx="1491006" cy="1491006"/>
          </a:xfrm>
          <a:prstGeom prst="rect">
            <a:avLst/>
          </a:prstGeom>
        </p:spPr>
      </p:pic>
      <p:pic>
        <p:nvPicPr>
          <p:cNvPr id="28" name="圖片 27"/>
          <p:cNvPicPr>
            <a:picLocks noChangeAspect="1"/>
          </p:cNvPicPr>
          <p:nvPr/>
        </p:nvPicPr>
        <p:blipFill>
          <a:blip r:embed="rId2" cstate="print">
            <a:extLst>
              <a:ext uri="{BEBA8EAE-BF5A-486C-A8C5-ECC9F3942E4B}">
                <a14:imgProps xmlns:a14="http://schemas.microsoft.com/office/drawing/2010/main">
                  <a14:imgLayer r:embed="rId3">
                    <a14:imgEffect>
                      <a14:backgroundRemoval t="10000" b="90000" l="10000" r="90000">
                        <a14:foregroundMark x1="27969" y1="54219" x2="32969" y2="62031"/>
                        <a14:foregroundMark x1="27031" y1="56406" x2="28750" y2="60625"/>
                        <a14:foregroundMark x1="35469" y1="57656" x2="35469" y2="57656"/>
                        <a14:foregroundMark x1="30938" y1="63438" x2="30938" y2="63438"/>
                        <a14:foregroundMark x1="34219" y1="62813" x2="34219" y2="62813"/>
                        <a14:foregroundMark x1="36250" y1="60469" x2="36250" y2="60469"/>
                        <a14:foregroundMark x1="35781" y1="56406" x2="35781" y2="56406"/>
                        <a14:foregroundMark x1="65469" y1="57344" x2="65469" y2="57344"/>
                        <a14:foregroundMark x1="66406" y1="61250" x2="66406" y2="61250"/>
                        <a14:foregroundMark x1="69063" y1="61563" x2="69063" y2="61563"/>
                        <a14:foregroundMark x1="67344" y1="63125" x2="67344" y2="63125"/>
                        <a14:foregroundMark x1="70781" y1="61563" x2="70781" y2="61563"/>
                        <a14:foregroundMark x1="72188" y1="56563" x2="72188" y2="56563"/>
                        <a14:foregroundMark x1="69375" y1="55000" x2="69375" y2="55000"/>
                        <a14:foregroundMark x1="63281" y1="60469" x2="66406" y2="63281"/>
                        <a14:foregroundMark x1="67656" y1="58906" x2="67656" y2="58906"/>
                        <a14:foregroundMark x1="68750" y1="58438" x2="68750" y2="58438"/>
                        <a14:foregroundMark x1="68750" y1="58438" x2="68750" y2="58438"/>
                        <a14:foregroundMark x1="68750" y1="58438" x2="68750" y2="58438"/>
                        <a14:foregroundMark x1="38438" y1="40313" x2="38438" y2="40313"/>
                        <a14:foregroundMark x1="45313" y1="39063" x2="45313" y2="39063"/>
                        <a14:foregroundMark x1="35000" y1="40313" x2="56250" y2="40469"/>
                        <a14:foregroundMark x1="43281" y1="37344" x2="59375" y2="37813"/>
                        <a14:foregroundMark x1="31250" y1="55000" x2="31250" y2="55000"/>
                        <a14:foregroundMark x1="63594" y1="55156" x2="64063" y2="57813"/>
                        <a14:foregroundMark x1="67188" y1="54688" x2="67188" y2="54688"/>
                        <a14:foregroundMark x1="66406" y1="53281" x2="70000" y2="55937"/>
                      </a14:backgroundRemoval>
                    </a14:imgEffect>
                  </a14:imgLayer>
                </a14:imgProps>
              </a:ext>
              <a:ext uri="{28A0092B-C50C-407E-A947-70E740481C1C}">
                <a14:useLocalDpi xmlns:a14="http://schemas.microsoft.com/office/drawing/2010/main" val="0"/>
              </a:ext>
            </a:extLst>
          </a:blip>
          <a:stretch>
            <a:fillRect/>
          </a:stretch>
        </p:blipFill>
        <p:spPr>
          <a:xfrm>
            <a:off x="9123016" y="3585006"/>
            <a:ext cx="1491006" cy="1491006"/>
          </a:xfrm>
          <a:prstGeom prst="rect">
            <a:avLst/>
          </a:prstGeom>
          <a:scene3d>
            <a:camera prst="orthographicFront">
              <a:rot lat="0" lon="10800000" rev="0"/>
            </a:camera>
            <a:lightRig rig="threePt" dir="t"/>
          </a:scene3d>
        </p:spPr>
      </p:pic>
      <p:pic>
        <p:nvPicPr>
          <p:cNvPr id="30" name="圖片 29"/>
          <p:cNvPicPr>
            <a:picLocks noChangeAspect="1"/>
          </p:cNvPicPr>
          <p:nvPr/>
        </p:nvPicPr>
        <p:blipFill>
          <a:blip r:embed="rId2" cstate="print">
            <a:duotone>
              <a:prstClr val="black"/>
              <a:schemeClr val="accent1">
                <a:tint val="45000"/>
                <a:satMod val="400000"/>
              </a:schemeClr>
            </a:duotone>
            <a:extLst>
              <a:ext uri="{BEBA8EAE-BF5A-486C-A8C5-ECC9F3942E4B}">
                <a14:imgProps xmlns:a14="http://schemas.microsoft.com/office/drawing/2010/main">
                  <a14:imgLayer r:embed="rId3">
                    <a14:imgEffect>
                      <a14:backgroundRemoval t="10000" b="90000" l="10000" r="90000">
                        <a14:foregroundMark x1="27969" y1="54219" x2="32969" y2="62031"/>
                        <a14:foregroundMark x1="27031" y1="56406" x2="28750" y2="60625"/>
                        <a14:foregroundMark x1="35469" y1="57656" x2="35469" y2="57656"/>
                        <a14:foregroundMark x1="30938" y1="63438" x2="30938" y2="63438"/>
                        <a14:foregroundMark x1="34219" y1="62813" x2="34219" y2="62813"/>
                        <a14:foregroundMark x1="36250" y1="60469" x2="36250" y2="60469"/>
                        <a14:foregroundMark x1="35781" y1="56406" x2="35781" y2="56406"/>
                        <a14:foregroundMark x1="65469" y1="57344" x2="65469" y2="57344"/>
                        <a14:foregroundMark x1="66406" y1="61250" x2="66406" y2="61250"/>
                        <a14:foregroundMark x1="69063" y1="61563" x2="69063" y2="61563"/>
                        <a14:foregroundMark x1="67344" y1="63125" x2="67344" y2="63125"/>
                        <a14:foregroundMark x1="70781" y1="61563" x2="70781" y2="61563"/>
                        <a14:foregroundMark x1="72188" y1="56563" x2="72188" y2="56563"/>
                        <a14:foregroundMark x1="69375" y1="55000" x2="69375" y2="55000"/>
                        <a14:foregroundMark x1="63281" y1="60469" x2="66406" y2="63281"/>
                        <a14:foregroundMark x1="67656" y1="58906" x2="67656" y2="58906"/>
                        <a14:foregroundMark x1="68750" y1="58438" x2="68750" y2="58438"/>
                        <a14:foregroundMark x1="68750" y1="58438" x2="68750" y2="58438"/>
                        <a14:foregroundMark x1="68750" y1="58438" x2="68750" y2="58438"/>
                        <a14:foregroundMark x1="38438" y1="40313" x2="38438" y2="40313"/>
                        <a14:foregroundMark x1="45313" y1="39063" x2="45313" y2="39063"/>
                        <a14:foregroundMark x1="35000" y1="40313" x2="56250" y2="40469"/>
                        <a14:foregroundMark x1="43281" y1="37344" x2="59375" y2="37813"/>
                        <a14:foregroundMark x1="31250" y1="55000" x2="31250" y2="55000"/>
                        <a14:foregroundMark x1="63594" y1="55156" x2="64063" y2="57813"/>
                        <a14:foregroundMark x1="67188" y1="54688" x2="67188" y2="54688"/>
                        <a14:foregroundMark x1="66406" y1="53281" x2="70000" y2="55937"/>
                      </a14:backgroundRemoval>
                    </a14:imgEffect>
                  </a14:imgLayer>
                </a14:imgProps>
              </a:ext>
              <a:ext uri="{28A0092B-C50C-407E-A947-70E740481C1C}">
                <a14:useLocalDpi xmlns:a14="http://schemas.microsoft.com/office/drawing/2010/main" val="0"/>
              </a:ext>
            </a:extLst>
          </a:blip>
          <a:stretch>
            <a:fillRect/>
          </a:stretch>
        </p:blipFill>
        <p:spPr>
          <a:xfrm>
            <a:off x="6514997" y="3615808"/>
            <a:ext cx="1491006" cy="1491006"/>
          </a:xfrm>
          <a:prstGeom prst="rect">
            <a:avLst/>
          </a:prstGeom>
          <a:scene3d>
            <a:camera prst="orthographicFront">
              <a:rot lat="0" lon="10800000" rev="0"/>
            </a:camera>
            <a:lightRig rig="threePt" dir="t"/>
          </a:scene3d>
        </p:spPr>
      </p:pic>
    </p:spTree>
    <p:extLst>
      <p:ext uri="{BB962C8B-B14F-4D97-AF65-F5344CB8AC3E}">
        <p14:creationId xmlns:p14="http://schemas.microsoft.com/office/powerpoint/2010/main" val="21852972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373109" y="898711"/>
            <a:ext cx="10269647" cy="5078313"/>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zh-TW" sz="2400" dirty="0"/>
              <a:t>觀測是在希臘</a:t>
            </a:r>
            <a:r>
              <a:rPr lang="en-US" altLang="zh-TW" sz="2400" dirty="0"/>
              <a:t>8A</a:t>
            </a:r>
            <a:r>
              <a:rPr lang="zh-TW" altLang="zh-TW" sz="2400" dirty="0"/>
              <a:t>國道上</a:t>
            </a:r>
            <a:r>
              <a:rPr lang="zh-TW" altLang="zh-TW" sz="2400" dirty="0" smtClean="0"/>
              <a:t>進行，</a:t>
            </a:r>
            <a:r>
              <a:rPr lang="zh-TW" altLang="zh-TW" sz="2400" dirty="0"/>
              <a:t>該國道連接科林托斯市</a:t>
            </a:r>
            <a:r>
              <a:rPr lang="en-US" altLang="zh-TW" sz="2400" dirty="0"/>
              <a:t>(Korinthos)</a:t>
            </a:r>
            <a:r>
              <a:rPr lang="zh-TW" altLang="zh-TW" sz="2400" dirty="0"/>
              <a:t>和佩特拉市</a:t>
            </a:r>
            <a:r>
              <a:rPr lang="en-US" altLang="zh-TW" sz="2400" dirty="0"/>
              <a:t>(</a:t>
            </a:r>
            <a:r>
              <a:rPr lang="en-US" altLang="zh-TW" sz="2400" dirty="0" err="1"/>
              <a:t>Patra</a:t>
            </a:r>
            <a:r>
              <a:rPr lang="en-US" altLang="zh-TW" sz="2400" dirty="0"/>
              <a:t>)</a:t>
            </a:r>
            <a:r>
              <a:rPr lang="zh-TW" altLang="zh-TW" sz="2400" dirty="0"/>
              <a:t>（往返約</a:t>
            </a:r>
            <a:r>
              <a:rPr lang="en-US" altLang="zh-TW" sz="2400" dirty="0"/>
              <a:t>270</a:t>
            </a:r>
            <a:r>
              <a:rPr lang="zh-TW" altLang="zh-TW" sz="2400" dirty="0"/>
              <a:t>公里）</a:t>
            </a:r>
            <a:r>
              <a:rPr lang="zh-TW" altLang="zh-TW" sz="2400" dirty="0" smtClean="0"/>
              <a:t>。</a:t>
            </a:r>
            <a:endParaRPr lang="en-US" altLang="zh-TW" sz="2400" dirty="0" smtClean="0"/>
          </a:p>
          <a:p>
            <a:pPr marL="342900" indent="-342900">
              <a:lnSpc>
                <a:spcPct val="150000"/>
              </a:lnSpc>
              <a:buFont typeface="Arial" panose="020B0604020202020204" pitchFamily="34" charset="0"/>
              <a:buChar char="•"/>
            </a:pPr>
            <a:r>
              <a:rPr lang="zh-TW" altLang="zh-TW" sz="2400" dirty="0" smtClean="0"/>
              <a:t>一</a:t>
            </a:r>
            <a:r>
              <a:rPr lang="zh-TW" altLang="zh-TW" sz="2400" dirty="0"/>
              <a:t>條無</a:t>
            </a:r>
            <a:r>
              <a:rPr lang="zh-TW" altLang="zh-TW" sz="2400" dirty="0" smtClean="0"/>
              <a:t>分隔</a:t>
            </a:r>
            <a:r>
              <a:rPr lang="zh-TW" altLang="en-US" sz="2400" dirty="0" smtClean="0"/>
              <a:t>島</a:t>
            </a:r>
            <a:r>
              <a:rPr lang="zh-TW" altLang="zh-TW" sz="2400" dirty="0" smtClean="0"/>
              <a:t>的</a:t>
            </a:r>
            <a:r>
              <a:rPr lang="zh-TW" altLang="zh-TW" sz="2400" dirty="0"/>
              <a:t>公路，在每個方向的主車道（</a:t>
            </a:r>
            <a:r>
              <a:rPr lang="en-US" altLang="zh-TW" sz="2400" dirty="0"/>
              <a:t>3.5 m</a:t>
            </a:r>
            <a:r>
              <a:rPr lang="zh-TW" altLang="zh-TW" sz="2400" dirty="0"/>
              <a:t>）和輔助車道（</a:t>
            </a:r>
            <a:r>
              <a:rPr lang="en-US" altLang="zh-TW" sz="2400" dirty="0"/>
              <a:t>2.0 m</a:t>
            </a:r>
            <a:r>
              <a:rPr lang="zh-TW" altLang="zh-TW" sz="2400" dirty="0"/>
              <a:t>）之間有中央道路劃定和實線</a:t>
            </a:r>
            <a:r>
              <a:rPr lang="zh-TW" altLang="zh-TW" sz="2400" dirty="0" smtClean="0"/>
              <a:t>。</a:t>
            </a:r>
            <a:endParaRPr lang="en-US" altLang="zh-TW" sz="2400" dirty="0" smtClean="0"/>
          </a:p>
          <a:p>
            <a:pPr marL="342900" indent="-342900">
              <a:lnSpc>
                <a:spcPct val="150000"/>
              </a:lnSpc>
              <a:buFont typeface="Arial" panose="020B0604020202020204" pitchFamily="34" charset="0"/>
              <a:buChar char="•"/>
            </a:pPr>
            <a:r>
              <a:rPr lang="zh-TW" altLang="zh-TW" sz="2400" dirty="0" smtClean="0"/>
              <a:t>限</a:t>
            </a:r>
            <a:r>
              <a:rPr lang="zh-TW" altLang="zh-TW" sz="2400" dirty="0"/>
              <a:t>速範圍為</a:t>
            </a:r>
            <a:r>
              <a:rPr lang="en-US" altLang="zh-TW" sz="2400" dirty="0"/>
              <a:t>60</a:t>
            </a:r>
            <a:r>
              <a:rPr lang="zh-TW" altLang="zh-TW" sz="2400" dirty="0"/>
              <a:t>至</a:t>
            </a:r>
            <a:r>
              <a:rPr lang="en-US" altLang="zh-TW" sz="2400" dirty="0"/>
              <a:t>100 km/h</a:t>
            </a:r>
            <a:r>
              <a:rPr lang="zh-TW" altLang="zh-TW" sz="2400" dirty="0" smtClean="0"/>
              <a:t>。</a:t>
            </a:r>
            <a:endParaRPr lang="en-US" altLang="zh-TW" sz="2400" dirty="0" smtClean="0"/>
          </a:p>
          <a:p>
            <a:pPr marL="342900" indent="-342900">
              <a:lnSpc>
                <a:spcPct val="150000"/>
              </a:lnSpc>
              <a:buFont typeface="Arial" panose="020B0604020202020204" pitchFamily="34" charset="0"/>
              <a:buChar char="•"/>
            </a:pPr>
            <a:r>
              <a:rPr lang="zh-TW" altLang="zh-TW" sz="2400" dirty="0" smtClean="0"/>
              <a:t>道路</a:t>
            </a:r>
            <a:r>
              <a:rPr lang="zh-TW" altLang="zh-TW" sz="2400" dirty="0"/>
              <a:t>的幾何特徵（即最小曲率半徑：</a:t>
            </a:r>
            <a:r>
              <a:rPr lang="en-US" altLang="zh-TW" sz="2400" dirty="0"/>
              <a:t>330m</a:t>
            </a:r>
            <a:r>
              <a:rPr lang="zh-TW" altLang="zh-TW" sz="2400" dirty="0"/>
              <a:t>，最小能見度：</a:t>
            </a:r>
            <a:r>
              <a:rPr lang="en-US" altLang="zh-TW" sz="2400" dirty="0"/>
              <a:t>200m</a:t>
            </a:r>
            <a:r>
              <a:rPr lang="zh-TW" altLang="zh-TW" sz="2400" dirty="0"/>
              <a:t>，最大縱坡：</a:t>
            </a:r>
            <a:r>
              <a:rPr lang="en-US" altLang="zh-TW" sz="2400" dirty="0"/>
              <a:t>4%</a:t>
            </a:r>
            <a:r>
              <a:rPr lang="zh-TW" altLang="zh-TW" sz="2400" dirty="0"/>
              <a:t>）和高交通量（即年平均日交通量：</a:t>
            </a:r>
            <a:r>
              <a:rPr lang="en-US" altLang="zh-TW" sz="2400" dirty="0" smtClean="0"/>
              <a:t>13500</a:t>
            </a:r>
            <a:r>
              <a:rPr lang="zh-TW" altLang="zh-TW" sz="2400" dirty="0"/>
              <a:t>和</a:t>
            </a:r>
            <a:r>
              <a:rPr lang="en-US" altLang="zh-TW" sz="2400" dirty="0" smtClean="0"/>
              <a:t>12500</a:t>
            </a:r>
            <a:r>
              <a:rPr lang="zh-TW" altLang="zh-TW" sz="2400" dirty="0"/>
              <a:t>輛</a:t>
            </a:r>
            <a:r>
              <a:rPr lang="en-US" altLang="zh-TW" sz="2400" dirty="0"/>
              <a:t>/</a:t>
            </a:r>
            <a:r>
              <a:rPr lang="zh-TW" altLang="zh-TW" sz="2400" dirty="0"/>
              <a:t>方向）</a:t>
            </a:r>
            <a:r>
              <a:rPr lang="zh-TW" altLang="zh-TW" sz="2400" dirty="0" smtClean="0"/>
              <a:t>。</a:t>
            </a:r>
            <a:endParaRPr lang="en-US" altLang="zh-TW" sz="2400" dirty="0" smtClean="0"/>
          </a:p>
          <a:p>
            <a:pPr marL="342900" indent="-342900">
              <a:lnSpc>
                <a:spcPct val="150000"/>
              </a:lnSpc>
              <a:buFont typeface="Arial" panose="020B0604020202020204" pitchFamily="34" charset="0"/>
              <a:buChar char="•"/>
            </a:pPr>
            <a:r>
              <a:rPr lang="zh-TW" altLang="zh-TW" sz="2400" dirty="0" smtClean="0"/>
              <a:t>根據</a:t>
            </a:r>
            <a:r>
              <a:rPr lang="zh-TW" altLang="zh-TW" sz="2400" dirty="0"/>
              <a:t>希臘統計局的數據，在</a:t>
            </a:r>
            <a:r>
              <a:rPr lang="en-US" altLang="zh-TW" sz="2400" dirty="0"/>
              <a:t>1996</a:t>
            </a:r>
            <a:r>
              <a:rPr lang="zh-TW" altLang="zh-TW" sz="2400" dirty="0"/>
              <a:t>年至</a:t>
            </a:r>
            <a:r>
              <a:rPr lang="en-US" altLang="zh-TW" sz="2400" dirty="0"/>
              <a:t>2008</a:t>
            </a:r>
            <a:r>
              <a:rPr lang="zh-TW" altLang="zh-TW" sz="2400" dirty="0"/>
              <a:t>年期間，</a:t>
            </a:r>
            <a:r>
              <a:rPr lang="en-US" altLang="zh-TW" sz="2400" dirty="0"/>
              <a:t>12%</a:t>
            </a:r>
            <a:r>
              <a:rPr lang="zh-TW" altLang="zh-TW" sz="2400" dirty="0"/>
              <a:t>的事故是正面碰撞，</a:t>
            </a:r>
            <a:r>
              <a:rPr lang="en-US" altLang="zh-TW" sz="2400" dirty="0"/>
              <a:t>28%</a:t>
            </a:r>
            <a:r>
              <a:rPr lang="zh-TW" altLang="zh-TW" sz="2400" dirty="0"/>
              <a:t>是與對面車輛發生側翻</a:t>
            </a:r>
            <a:r>
              <a:rPr lang="en-US" altLang="zh-TW" sz="2400" dirty="0"/>
              <a:t>/</a:t>
            </a:r>
            <a:r>
              <a:rPr lang="zh-TW" altLang="zh-TW" sz="2400" dirty="0"/>
              <a:t>擦傷。</a:t>
            </a:r>
            <a:endParaRPr lang="zh-TW" altLang="en-US" sz="2400" dirty="0"/>
          </a:p>
        </p:txBody>
      </p:sp>
      <p:sp>
        <p:nvSpPr>
          <p:cNvPr id="3" name="文字方塊 2"/>
          <p:cNvSpPr txBox="1"/>
          <p:nvPr/>
        </p:nvSpPr>
        <p:spPr>
          <a:xfrm>
            <a:off x="1176950" y="226337"/>
            <a:ext cx="4224233" cy="461665"/>
          </a:xfrm>
          <a:prstGeom prst="rect">
            <a:avLst/>
          </a:prstGeom>
          <a:noFill/>
        </p:spPr>
        <p:txBody>
          <a:bodyPr wrap="none" rtlCol="0">
            <a:spAutoFit/>
          </a:bodyPr>
          <a:lstStyle/>
          <a:p>
            <a:r>
              <a:rPr lang="en-US" altLang="zh-TW" sz="2400" dirty="0"/>
              <a:t>Material and </a:t>
            </a:r>
            <a:r>
              <a:rPr lang="en-US" altLang="zh-TW" sz="2400" dirty="0" smtClean="0"/>
              <a:t>methods-</a:t>
            </a:r>
            <a:r>
              <a:rPr lang="zh-TW" altLang="en-US" sz="2400" dirty="0" smtClean="0"/>
              <a:t>道路場景</a:t>
            </a:r>
            <a:endParaRPr lang="zh-TW" altLang="en-US" sz="2400" dirty="0"/>
          </a:p>
        </p:txBody>
      </p:sp>
    </p:spTree>
    <p:extLst>
      <p:ext uri="{BB962C8B-B14F-4D97-AF65-F5344CB8AC3E}">
        <p14:creationId xmlns:p14="http://schemas.microsoft.com/office/powerpoint/2010/main" val="33953465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373109" y="898711"/>
            <a:ext cx="10269647" cy="2862322"/>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zh-TW" sz="2400" dirty="0"/>
              <a:t>一輛</a:t>
            </a:r>
            <a:r>
              <a:rPr lang="zh-TW" altLang="zh-TW" sz="2400" dirty="0" smtClean="0"/>
              <a:t>小型汽車</a:t>
            </a:r>
            <a:r>
              <a:rPr lang="en-US" altLang="zh-TW" sz="2400" dirty="0"/>
              <a:t>Daihatsu </a:t>
            </a:r>
            <a:r>
              <a:rPr lang="en-US" altLang="zh-TW" sz="2400" dirty="0" err="1"/>
              <a:t>Cuore</a:t>
            </a:r>
            <a:r>
              <a:rPr lang="en-US" altLang="zh-TW" sz="2400" dirty="0"/>
              <a:t> </a:t>
            </a:r>
            <a:r>
              <a:rPr lang="en-US" altLang="zh-TW" sz="2400" dirty="0" smtClean="0"/>
              <a:t>1.0</a:t>
            </a:r>
          </a:p>
          <a:p>
            <a:pPr marL="342900" indent="-342900">
              <a:lnSpc>
                <a:spcPct val="150000"/>
              </a:lnSpc>
              <a:buFont typeface="Arial" panose="020B0604020202020204" pitchFamily="34" charset="0"/>
              <a:buChar char="•"/>
            </a:pPr>
            <a:r>
              <a:rPr lang="zh-TW" altLang="zh-TW" sz="2400" dirty="0" smtClean="0"/>
              <a:t>配備</a:t>
            </a:r>
            <a:r>
              <a:rPr lang="zh-TW" altLang="zh-TW" sz="2400" dirty="0"/>
              <a:t>了兩個</a:t>
            </a:r>
            <a:r>
              <a:rPr lang="en-US" altLang="zh-TW" sz="2400" dirty="0"/>
              <a:t>CCD</a:t>
            </a:r>
            <a:r>
              <a:rPr lang="zh-TW" altLang="zh-TW" sz="2400" dirty="0"/>
              <a:t>攝影機（可視角：</a:t>
            </a:r>
            <a:r>
              <a:rPr lang="en-US" altLang="zh-TW" sz="2400" dirty="0"/>
              <a:t>28</a:t>
            </a:r>
            <a:r>
              <a:rPr lang="zh-TW" altLang="zh-TW" sz="2400" dirty="0" smtClean="0"/>
              <a:t>）一個</a:t>
            </a:r>
            <a:r>
              <a:rPr lang="zh-TW" altLang="zh-TW" sz="2400" dirty="0"/>
              <a:t>鏡頭安裝在車輛的儀表板上，另一個鏡頭安裝在後窗玻璃架的中間</a:t>
            </a:r>
            <a:r>
              <a:rPr lang="zh-TW" altLang="zh-TW" sz="2400" dirty="0" smtClean="0"/>
              <a:t>。</a:t>
            </a:r>
            <a:endParaRPr lang="en-US" altLang="zh-TW" sz="2400" dirty="0" smtClean="0"/>
          </a:p>
          <a:p>
            <a:pPr marL="342900" indent="-342900">
              <a:lnSpc>
                <a:spcPct val="150000"/>
              </a:lnSpc>
              <a:buFont typeface="Arial" panose="020B0604020202020204" pitchFamily="34" charset="0"/>
              <a:buChar char="•"/>
            </a:pPr>
            <a:r>
              <a:rPr lang="zh-TW" altLang="zh-TW" sz="2400" dirty="0" smtClean="0"/>
              <a:t>這</a:t>
            </a:r>
            <a:r>
              <a:rPr lang="zh-TW" altLang="zh-TW" sz="2400" dirty="0"/>
              <a:t>種配置使得能夠監控超車車輛的縱向和橫向運動</a:t>
            </a:r>
            <a:r>
              <a:rPr lang="zh-TW" altLang="zh-TW" sz="2400" dirty="0" smtClean="0"/>
              <a:t>（</a:t>
            </a:r>
            <a:r>
              <a:rPr lang="en-US" altLang="zh-TW" sz="2400" dirty="0" smtClean="0"/>
              <a:t>Over</a:t>
            </a:r>
            <a:r>
              <a:rPr lang="zh-TW" altLang="zh-TW" sz="2400" dirty="0"/>
              <a:t>）、迎面駛來的車輛</a:t>
            </a:r>
            <a:r>
              <a:rPr lang="zh-TW" altLang="zh-TW" sz="2400" dirty="0" smtClean="0"/>
              <a:t>（</a:t>
            </a:r>
            <a:r>
              <a:rPr lang="en-US" altLang="zh-TW" sz="2400" dirty="0" smtClean="0"/>
              <a:t>Opposite</a:t>
            </a:r>
            <a:r>
              <a:rPr lang="zh-TW" altLang="zh-TW" sz="2400" dirty="0"/>
              <a:t>）以及超車前的車輛</a:t>
            </a:r>
            <a:r>
              <a:rPr lang="zh-TW" altLang="zh-TW" sz="2400" dirty="0" smtClean="0"/>
              <a:t>（</a:t>
            </a:r>
            <a:r>
              <a:rPr lang="en-US" altLang="zh-TW" sz="2400" dirty="0" smtClean="0"/>
              <a:t>Ahead</a:t>
            </a:r>
            <a:r>
              <a:rPr lang="zh-TW" altLang="zh-TW" sz="2400" dirty="0"/>
              <a:t>）。</a:t>
            </a:r>
          </a:p>
        </p:txBody>
      </p:sp>
      <p:sp>
        <p:nvSpPr>
          <p:cNvPr id="3" name="文字方塊 2"/>
          <p:cNvSpPr txBox="1"/>
          <p:nvPr/>
        </p:nvSpPr>
        <p:spPr>
          <a:xfrm>
            <a:off x="1176950" y="226337"/>
            <a:ext cx="3608680" cy="461665"/>
          </a:xfrm>
          <a:prstGeom prst="rect">
            <a:avLst/>
          </a:prstGeom>
          <a:noFill/>
        </p:spPr>
        <p:txBody>
          <a:bodyPr wrap="none" rtlCol="0">
            <a:spAutoFit/>
          </a:bodyPr>
          <a:lstStyle/>
          <a:p>
            <a:r>
              <a:rPr lang="en-US" altLang="zh-TW" sz="2400" dirty="0"/>
              <a:t>Material and </a:t>
            </a:r>
            <a:r>
              <a:rPr lang="en-US" altLang="zh-TW" sz="2400" dirty="0" smtClean="0"/>
              <a:t>methods-</a:t>
            </a:r>
            <a:r>
              <a:rPr lang="zh-TW" altLang="en-US" sz="2400" dirty="0"/>
              <a:t>儀器</a:t>
            </a:r>
          </a:p>
        </p:txBody>
      </p:sp>
    </p:spTree>
    <p:extLst>
      <p:ext uri="{BB962C8B-B14F-4D97-AF65-F5344CB8AC3E}">
        <p14:creationId xmlns:p14="http://schemas.microsoft.com/office/powerpoint/2010/main" val="1025441799"/>
      </p:ext>
    </p:extLst>
  </p:cSld>
  <p:clrMapOvr>
    <a:masterClrMapping/>
  </p:clrMapOvr>
  <p:timing>
    <p:tnLst>
      <p:par>
        <p:cTn id="1" dur="indefinite" restart="never" nodeType="tmRoot"/>
      </p:par>
    </p:tn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ppt/theme/theme2.xml><?xml version="1.0" encoding="utf-8"?>
<a:theme xmlns:a="http://schemas.openxmlformats.org/drawingml/2006/main" name="回顧">
  <a:themeElements>
    <a:clrScheme name="回顧">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回顧">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TM10001106[[fn=徽章]]</Template>
  <TotalTime>5082</TotalTime>
  <Words>2830</Words>
  <Application>Microsoft Office PowerPoint</Application>
  <PresentationFormat>寬螢幕</PresentationFormat>
  <Paragraphs>107</Paragraphs>
  <Slides>25</Slides>
  <Notes>5</Notes>
  <HiddenSlides>2</HiddenSlides>
  <MMClips>0</MMClips>
  <ScaleCrop>false</ScaleCrop>
  <HeadingPairs>
    <vt:vector size="6" baseType="variant">
      <vt:variant>
        <vt:lpstr>使用字型</vt:lpstr>
      </vt:variant>
      <vt:variant>
        <vt:i4>11</vt:i4>
      </vt:variant>
      <vt:variant>
        <vt:lpstr>佈景主題</vt:lpstr>
      </vt:variant>
      <vt:variant>
        <vt:i4>2</vt:i4>
      </vt:variant>
      <vt:variant>
        <vt:lpstr>投影片標題</vt:lpstr>
      </vt:variant>
      <vt:variant>
        <vt:i4>25</vt:i4>
      </vt:variant>
    </vt:vector>
  </HeadingPairs>
  <TitlesOfParts>
    <vt:vector size="38" baseType="lpstr">
      <vt:lpstr>微軟正黑體</vt:lpstr>
      <vt:lpstr>新細明體</vt:lpstr>
      <vt:lpstr>標楷體</vt:lpstr>
      <vt:lpstr>Arial</vt:lpstr>
      <vt:lpstr>Calibri</vt:lpstr>
      <vt:lpstr>Calibri Light</vt:lpstr>
      <vt:lpstr>Gill Sans MT</vt:lpstr>
      <vt:lpstr>Impact</vt:lpstr>
      <vt:lpstr>Rockwell</vt:lpstr>
      <vt:lpstr>Times New Roman</vt:lpstr>
      <vt:lpstr>Wingdings</vt:lpstr>
      <vt:lpstr>Badge</vt:lpstr>
      <vt:lpstr>回顧</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Microsoft 帳戶</dc:creator>
  <cp:lastModifiedBy>Microsoft 帳戶</cp:lastModifiedBy>
  <cp:revision>44</cp:revision>
  <dcterms:created xsi:type="dcterms:W3CDTF">2021-03-04T13:51:18Z</dcterms:created>
  <dcterms:modified xsi:type="dcterms:W3CDTF">2021-04-01T10:53:07Z</dcterms:modified>
</cp:coreProperties>
</file>