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28"/>
  </p:notesMasterIdLst>
  <p:sldIdLst>
    <p:sldId id="258" r:id="rId3"/>
    <p:sldId id="261" r:id="rId4"/>
    <p:sldId id="262" r:id="rId5"/>
    <p:sldId id="263" r:id="rId6"/>
    <p:sldId id="268" r:id="rId7"/>
    <p:sldId id="269" r:id="rId8"/>
    <p:sldId id="270" r:id="rId9"/>
    <p:sldId id="271" r:id="rId10"/>
    <p:sldId id="273" r:id="rId11"/>
    <p:sldId id="274" r:id="rId12"/>
    <p:sldId id="275" r:id="rId13"/>
    <p:sldId id="285" r:id="rId14"/>
    <p:sldId id="276" r:id="rId15"/>
    <p:sldId id="281" r:id="rId16"/>
    <p:sldId id="282" r:id="rId17"/>
    <p:sldId id="283" r:id="rId18"/>
    <p:sldId id="294" r:id="rId19"/>
    <p:sldId id="284" r:id="rId20"/>
    <p:sldId id="286" r:id="rId21"/>
    <p:sldId id="296" r:id="rId22"/>
    <p:sldId id="287" r:id="rId23"/>
    <p:sldId id="293" r:id="rId24"/>
    <p:sldId id="292" r:id="rId25"/>
    <p:sldId id="295" r:id="rId26"/>
    <p:sldId id="291" r:id="rId2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2DA79-31E4-4D49-B92F-ED5C2955B69E}" type="datetimeFigureOut">
              <a:rPr lang="zh-TW" altLang="en-US" smtClean="0"/>
              <a:t>2021/4/1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4C501-6A43-49F1-B8F6-9C1A2E12D722}" type="slidenum">
              <a:rPr lang="zh-TW" altLang="en-US" smtClean="0"/>
              <a:t>‹#›</a:t>
            </a:fld>
            <a:endParaRPr lang="zh-TW" altLang="en-US"/>
          </a:p>
        </p:txBody>
      </p:sp>
    </p:spTree>
    <p:extLst>
      <p:ext uri="{BB962C8B-B14F-4D97-AF65-F5344CB8AC3E}">
        <p14:creationId xmlns:p14="http://schemas.microsoft.com/office/powerpoint/2010/main" val="263629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9B4C501-6A43-49F1-B8F6-9C1A2E12D722}" type="slidenum">
              <a:rPr lang="zh-TW" altLang="en-US" smtClean="0"/>
              <a:t>10</a:t>
            </a:fld>
            <a:endParaRPr lang="zh-TW" altLang="en-US"/>
          </a:p>
        </p:txBody>
      </p:sp>
    </p:spTree>
    <p:extLst>
      <p:ext uri="{BB962C8B-B14F-4D97-AF65-F5344CB8AC3E}">
        <p14:creationId xmlns:p14="http://schemas.microsoft.com/office/powerpoint/2010/main" val="20455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latin typeface="Times New Roman" panose="02020603050405020304" pitchFamily="18" charset="0"/>
              </a:rPr>
              <a:t>(O</a:t>
            </a:r>
            <a:r>
              <a:rPr lang="en-US" altLang="zh-TW" sz="1200" baseline="-25000" dirty="0" smtClean="0">
                <a:latin typeface="Times New Roman" panose="02020603050405020304" pitchFamily="18" charset="0"/>
              </a:rPr>
              <a:t>ver</a:t>
            </a:r>
            <a:r>
              <a:rPr lang="en-US" altLang="zh-TW" sz="1200" dirty="0" smtClean="0">
                <a:latin typeface="Times New Roman" panose="02020603050405020304" pitchFamily="18" charset="0"/>
              </a:rPr>
              <a:t>)</a:t>
            </a:r>
            <a:r>
              <a:rPr lang="zh-TW" altLang="zh-TW" sz="1200" dirty="0" smtClean="0">
                <a:latin typeface="Times New Roman" panose="02020603050405020304" pitchFamily="18" charset="0"/>
                <a:cs typeface="Times New Roman" panose="02020603050405020304" pitchFamily="18" charset="0"/>
              </a:rPr>
              <a:t>與</a:t>
            </a:r>
            <a:r>
              <a:rPr lang="en-US" altLang="zh-TW" sz="1200" dirty="0" smtClean="0">
                <a:latin typeface="Times New Roman" panose="02020603050405020304" pitchFamily="18" charset="0"/>
              </a:rPr>
              <a:t>(</a:t>
            </a:r>
            <a:r>
              <a:rPr lang="en-US" altLang="zh-TW" sz="1200" dirty="0" err="1" smtClean="0">
                <a:latin typeface="Times New Roman" panose="02020603050405020304" pitchFamily="18" charset="0"/>
              </a:rPr>
              <a:t>i</a:t>
            </a:r>
            <a:r>
              <a:rPr lang="en-US" altLang="zh-TW" sz="1200" dirty="0" smtClean="0">
                <a:latin typeface="Times New Roman" panose="02020603050405020304" pitchFamily="18" charset="0"/>
              </a:rPr>
              <a:t>)</a:t>
            </a:r>
            <a:r>
              <a:rPr lang="zh-TW" altLang="zh-TW" sz="1200" dirty="0" smtClean="0">
                <a:latin typeface="Times New Roman" panose="02020603050405020304" pitchFamily="18" charset="0"/>
                <a:cs typeface="Times New Roman" panose="02020603050405020304" pitchFamily="18" charset="0"/>
              </a:rPr>
              <a:t>逆向交通的障礙物</a:t>
            </a:r>
            <a:r>
              <a:rPr lang="en-US" altLang="zh-TW" sz="1200" dirty="0" smtClean="0">
                <a:latin typeface="Times New Roman" panose="02020603050405020304" pitchFamily="18" charset="0"/>
              </a:rPr>
              <a:t>(</a:t>
            </a:r>
            <a:r>
              <a:rPr lang="en-US" altLang="zh-TW" sz="1200" dirty="0" smtClean="0">
                <a:effectLst/>
                <a:latin typeface="Times New Roman" panose="02020603050405020304" pitchFamily="18" charset="0"/>
                <a:ea typeface="+mn-ea"/>
              </a:rPr>
              <a:t>O</a:t>
            </a:r>
            <a:r>
              <a:rPr lang="en-US" altLang="zh-TW" sz="1200" baseline="-25000" dirty="0" smtClean="0">
                <a:effectLst/>
                <a:latin typeface="Times New Roman" panose="02020603050405020304" pitchFamily="18" charset="0"/>
                <a:ea typeface="+mn-ea"/>
              </a:rPr>
              <a:t>pposite</a:t>
            </a:r>
            <a:r>
              <a:rPr lang="en-US" altLang="zh-TW" sz="1200" dirty="0" smtClean="0">
                <a:latin typeface="Times New Roman" panose="02020603050405020304" pitchFamily="18" charset="0"/>
              </a:rPr>
              <a:t>)</a:t>
            </a:r>
            <a:r>
              <a:rPr lang="zh-TW" altLang="zh-TW" sz="1200" dirty="0" smtClean="0">
                <a:latin typeface="Times New Roman" panose="02020603050405020304" pitchFamily="18" charset="0"/>
                <a:cs typeface="Times New Roman" panose="02020603050405020304" pitchFamily="18" charset="0"/>
              </a:rPr>
              <a:t>，</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rPr>
              <a:t>(ii)</a:t>
            </a:r>
            <a:r>
              <a:rPr lang="zh-TW" altLang="zh-TW" sz="1200" dirty="0" smtClean="0">
                <a:latin typeface="Times New Roman" panose="02020603050405020304" pitchFamily="18" charset="0"/>
                <a:cs typeface="Times New Roman" panose="02020603050405020304" pitchFamily="18" charset="0"/>
              </a:rPr>
              <a:t>超車的車輛</a:t>
            </a:r>
            <a:r>
              <a:rPr lang="en-US" altLang="zh-TW" sz="1200" dirty="0" smtClean="0">
                <a:latin typeface="Times New Roman" panose="02020603050405020304" pitchFamily="18" charset="0"/>
              </a:rPr>
              <a:t>(</a:t>
            </a:r>
            <a:r>
              <a:rPr lang="en-US" altLang="zh-TW" sz="1200" dirty="0" smtClean="0">
                <a:effectLst/>
                <a:latin typeface="Times New Roman" panose="02020603050405020304" pitchFamily="18" charset="0"/>
                <a:ea typeface="+mn-ea"/>
              </a:rPr>
              <a:t>O</a:t>
            </a:r>
            <a:r>
              <a:rPr lang="en-US" altLang="zh-TW" sz="1200" baseline="-25000" dirty="0" smtClean="0">
                <a:effectLst/>
                <a:latin typeface="Times New Roman" panose="02020603050405020304" pitchFamily="18" charset="0"/>
                <a:ea typeface="+mn-ea"/>
              </a:rPr>
              <a:t>vertaken</a:t>
            </a:r>
            <a:r>
              <a:rPr lang="en-US" altLang="zh-TW" sz="1200" dirty="0" smtClean="0">
                <a:latin typeface="Times New Roman" panose="02020603050405020304" pitchFamily="18" charset="0"/>
              </a:rPr>
              <a:t>)</a:t>
            </a:r>
            <a:r>
              <a:rPr lang="zh-TW" altLang="zh-TW" sz="1200" dirty="0" smtClean="0">
                <a:latin typeface="Times New Roman" panose="02020603050405020304" pitchFamily="18" charset="0"/>
                <a:cs typeface="Times New Roman" panose="02020603050405020304" pitchFamily="18" charset="0"/>
              </a:rPr>
              <a:t>，</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rPr>
              <a:t>(iii)</a:t>
            </a:r>
            <a:r>
              <a:rPr lang="zh-TW" altLang="zh-TW" sz="1200" dirty="0" smtClean="0">
                <a:latin typeface="Times New Roman" panose="02020603050405020304" pitchFamily="18" charset="0"/>
                <a:cs typeface="Times New Roman" panose="02020603050405020304" pitchFamily="18" charset="0"/>
              </a:rPr>
              <a:t>超車者前方的障礙物</a:t>
            </a:r>
            <a:r>
              <a:rPr lang="en-US" altLang="zh-TW" sz="1200" dirty="0" smtClean="0">
                <a:latin typeface="Times New Roman" panose="02020603050405020304" pitchFamily="18" charset="0"/>
              </a:rPr>
              <a:t>(</a:t>
            </a:r>
            <a:r>
              <a:rPr lang="en-US" altLang="zh-TW" sz="1200" dirty="0" smtClean="0">
                <a:effectLst/>
                <a:latin typeface="Times New Roman" panose="02020603050405020304" pitchFamily="18" charset="0"/>
                <a:ea typeface="+mn-ea"/>
              </a:rPr>
              <a:t>A</a:t>
            </a:r>
            <a:r>
              <a:rPr lang="en-US" altLang="zh-TW" sz="1200" baseline="-25000" dirty="0" smtClean="0">
                <a:effectLst/>
                <a:latin typeface="Times New Roman" panose="02020603050405020304" pitchFamily="18" charset="0"/>
                <a:ea typeface="+mn-ea"/>
              </a:rPr>
              <a:t>head</a:t>
            </a:r>
            <a:r>
              <a:rPr lang="en-US" altLang="zh-TW" sz="1200" dirty="0" smtClean="0">
                <a:latin typeface="Times New Roman" panose="02020603050405020304" pitchFamily="18" charset="0"/>
              </a:rPr>
              <a:t>)</a:t>
            </a:r>
          </a:p>
          <a:p>
            <a:r>
              <a:rPr lang="zh-TW" altLang="zh-TW" sz="1200" dirty="0" smtClean="0">
                <a:latin typeface="Times New Roman" panose="02020603050405020304" pitchFamily="18" charset="0"/>
                <a:cs typeface="Times New Roman" panose="02020603050405020304" pitchFamily="18" charset="0"/>
              </a:rPr>
              <a:t>之間的時距</a:t>
            </a:r>
            <a:r>
              <a:rPr lang="en-US" altLang="zh-TW" sz="1200" dirty="0" smtClean="0">
                <a:latin typeface="Times New Roman" panose="02020603050405020304" pitchFamily="18" charset="0"/>
              </a:rPr>
              <a:t>(TH)</a:t>
            </a:r>
            <a:r>
              <a:rPr lang="zh-TW" altLang="zh-TW" sz="1200" dirty="0" smtClean="0">
                <a:latin typeface="Times New Roman" panose="02020603050405020304" pitchFamily="18" charset="0"/>
                <a:cs typeface="Times New Roman" panose="02020603050405020304" pitchFamily="18" charset="0"/>
              </a:rPr>
              <a:t>來衡量的</a:t>
            </a:r>
            <a:endParaRPr lang="zh-TW" altLang="en-US" sz="3600" dirty="0" smtClean="0"/>
          </a:p>
          <a:p>
            <a:endParaRPr lang="zh-TW" altLang="en-US" dirty="0"/>
          </a:p>
        </p:txBody>
      </p:sp>
      <p:sp>
        <p:nvSpPr>
          <p:cNvPr id="4" name="投影片編號版面配置區 3"/>
          <p:cNvSpPr>
            <a:spLocks noGrp="1"/>
          </p:cNvSpPr>
          <p:nvPr>
            <p:ph type="sldNum" sz="quarter" idx="10"/>
          </p:nvPr>
        </p:nvSpPr>
        <p:spPr/>
        <p:txBody>
          <a:bodyPr/>
          <a:lstStyle/>
          <a:p>
            <a:fld id="{29B4C501-6A43-49F1-B8F6-9C1A2E12D722}" type="slidenum">
              <a:rPr lang="zh-TW" altLang="en-US" smtClean="0"/>
              <a:t>13</a:t>
            </a:fld>
            <a:endParaRPr lang="zh-TW" altLang="en-US"/>
          </a:p>
        </p:txBody>
      </p:sp>
    </p:spTree>
    <p:extLst>
      <p:ext uri="{BB962C8B-B14F-4D97-AF65-F5344CB8AC3E}">
        <p14:creationId xmlns:p14="http://schemas.microsoft.com/office/powerpoint/2010/main" val="215037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超車</a:t>
            </a:r>
            <a:r>
              <a:rPr lang="en-US" altLang="zh-TW" sz="1200" kern="1200" dirty="0" smtClean="0">
                <a:solidFill>
                  <a:schemeClr val="tx1"/>
                </a:solidFill>
                <a:effectLst/>
                <a:latin typeface="+mn-lt"/>
                <a:ea typeface="+mn-ea"/>
                <a:cs typeface="+mn-cs"/>
              </a:rPr>
              <a:t>(Over)</a:t>
            </a:r>
            <a:r>
              <a:rPr lang="zh-TW" altLang="zh-TW" sz="1200" kern="1200" dirty="0" smtClean="0">
                <a:solidFill>
                  <a:schemeClr val="tx1"/>
                </a:solidFill>
                <a:effectLst/>
                <a:latin typeface="+mn-lt"/>
                <a:ea typeface="+mn-ea"/>
                <a:cs typeface="+mn-cs"/>
              </a:rPr>
              <a:t>與</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i</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相對交通的障礙物</a:t>
            </a:r>
            <a:r>
              <a:rPr lang="en-US" altLang="zh-TW" sz="1200" kern="1200" dirty="0" smtClean="0">
                <a:solidFill>
                  <a:schemeClr val="tx1"/>
                </a:solidFill>
                <a:effectLst/>
                <a:latin typeface="+mn-lt"/>
                <a:ea typeface="+mn-ea"/>
                <a:cs typeface="+mn-cs"/>
              </a:rPr>
              <a:t>(Opposite)</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(ii)</a:t>
            </a:r>
            <a:r>
              <a:rPr lang="zh-TW" altLang="zh-TW" sz="1200" kern="1200" dirty="0" smtClean="0">
                <a:solidFill>
                  <a:schemeClr val="tx1"/>
                </a:solidFill>
                <a:effectLst/>
                <a:latin typeface="+mn-lt"/>
                <a:ea typeface="+mn-ea"/>
                <a:cs typeface="+mn-cs"/>
              </a:rPr>
              <a:t>超車的車輛</a:t>
            </a:r>
            <a:r>
              <a:rPr lang="en-US" altLang="zh-TW" sz="1200" kern="1200" dirty="0" smtClean="0">
                <a:solidFill>
                  <a:schemeClr val="tx1"/>
                </a:solidFill>
                <a:effectLst/>
                <a:latin typeface="+mn-lt"/>
                <a:ea typeface="+mn-ea"/>
                <a:cs typeface="+mn-cs"/>
              </a:rPr>
              <a:t>(Overtaken)</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(iii)</a:t>
            </a:r>
            <a:r>
              <a:rPr lang="zh-TW" altLang="zh-TW" sz="1200" kern="1200" dirty="0" smtClean="0">
                <a:solidFill>
                  <a:schemeClr val="tx1"/>
                </a:solidFill>
                <a:effectLst/>
                <a:latin typeface="+mn-lt"/>
                <a:ea typeface="+mn-ea"/>
                <a:cs typeface="+mn-cs"/>
              </a:rPr>
              <a:t>超車的前方</a:t>
            </a:r>
            <a:r>
              <a:rPr lang="en-US" altLang="zh-TW" sz="1200" kern="1200" dirty="0" smtClean="0">
                <a:solidFill>
                  <a:schemeClr val="tx1"/>
                </a:solidFill>
                <a:effectLst/>
                <a:latin typeface="+mn-lt"/>
                <a:ea typeface="+mn-ea"/>
                <a:cs typeface="+mn-cs"/>
              </a:rPr>
              <a:t>(Ahead)</a:t>
            </a:r>
            <a:r>
              <a:rPr lang="zh-TW" altLang="zh-TW" sz="1200" kern="1200" dirty="0" smtClean="0">
                <a:solidFill>
                  <a:schemeClr val="tx1"/>
                </a:solidFill>
                <a:effectLst/>
                <a:latin typeface="+mn-lt"/>
                <a:ea typeface="+mn-ea"/>
                <a:cs typeface="+mn-cs"/>
              </a:rPr>
              <a:t>的障礙物之間的行進時間。以及，</a:t>
            </a:r>
            <a:r>
              <a:rPr lang="en-US" altLang="zh-TW" sz="1200" kern="1200" dirty="0" smtClean="0">
                <a:solidFill>
                  <a:schemeClr val="tx1"/>
                </a:solidFill>
                <a:effectLst/>
                <a:latin typeface="+mn-lt"/>
                <a:ea typeface="+mn-ea"/>
                <a:cs typeface="+mn-cs"/>
              </a:rPr>
              <a:t>Over</a:t>
            </a:r>
            <a:r>
              <a:rPr lang="zh-TW" altLang="zh-TW" sz="1200" kern="1200" dirty="0" smtClean="0">
                <a:solidFill>
                  <a:schemeClr val="tx1"/>
                </a:solidFill>
                <a:effectLst/>
                <a:latin typeface="+mn-lt"/>
                <a:ea typeface="+mn-ea"/>
                <a:cs typeface="+mn-cs"/>
              </a:rPr>
              <a:t>與</a:t>
            </a:r>
            <a:r>
              <a:rPr lang="en-US" altLang="zh-TW" sz="1200" kern="1200" dirty="0" smtClean="0">
                <a:solidFill>
                  <a:schemeClr val="tx1"/>
                </a:solidFill>
                <a:effectLst/>
                <a:latin typeface="+mn-lt"/>
                <a:ea typeface="+mn-ea"/>
                <a:cs typeface="+mn-cs"/>
              </a:rPr>
              <a:t>Overtaken</a:t>
            </a:r>
            <a:r>
              <a:rPr lang="zh-TW" altLang="zh-TW" sz="1200" kern="1200" dirty="0" smtClean="0">
                <a:solidFill>
                  <a:schemeClr val="tx1"/>
                </a:solidFill>
                <a:effectLst/>
                <a:latin typeface="+mn-lt"/>
                <a:ea typeface="+mn-ea"/>
                <a:cs typeface="+mn-cs"/>
              </a:rPr>
              <a:t>之間的橫向距離</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緯度</a:t>
            </a:r>
            <a:r>
              <a:rPr lang="en-US" altLang="zh-TW" sz="1200" kern="1200" dirty="0" smtClean="0">
                <a:solidFill>
                  <a:schemeClr val="tx1"/>
                </a:solidFill>
                <a:effectLst/>
                <a:latin typeface="+mn-lt"/>
                <a:ea typeface="+mn-ea"/>
                <a:cs typeface="+mn-cs"/>
              </a:rPr>
              <a:t>D)</a:t>
            </a:r>
            <a:r>
              <a:rPr lang="zh-TW" altLang="zh-TW" sz="1200" kern="1200" dirty="0" smtClean="0">
                <a:solidFill>
                  <a:schemeClr val="tx1"/>
                </a:solidFill>
                <a:effectLst/>
                <a:latin typeface="+mn-lt"/>
                <a:ea typeface="+mn-ea"/>
                <a:cs typeface="+mn-cs"/>
              </a:rPr>
              <a:t>。</a:t>
            </a:r>
          </a:p>
          <a:p>
            <a:endParaRPr lang="zh-TW" altLang="en-US" dirty="0"/>
          </a:p>
        </p:txBody>
      </p:sp>
      <p:sp>
        <p:nvSpPr>
          <p:cNvPr id="4" name="投影片編號版面配置區 3"/>
          <p:cNvSpPr>
            <a:spLocks noGrp="1"/>
          </p:cNvSpPr>
          <p:nvPr>
            <p:ph type="sldNum" sz="quarter" idx="10"/>
          </p:nvPr>
        </p:nvSpPr>
        <p:spPr/>
        <p:txBody>
          <a:bodyPr/>
          <a:lstStyle/>
          <a:p>
            <a:fld id="{29B4C501-6A43-49F1-B8F6-9C1A2E12D722}" type="slidenum">
              <a:rPr lang="zh-TW" altLang="en-US" smtClean="0"/>
              <a:t>14</a:t>
            </a:fld>
            <a:endParaRPr lang="zh-TW" altLang="en-US"/>
          </a:p>
        </p:txBody>
      </p:sp>
    </p:spTree>
    <p:extLst>
      <p:ext uri="{BB962C8B-B14F-4D97-AF65-F5344CB8AC3E}">
        <p14:creationId xmlns:p14="http://schemas.microsoft.com/office/powerpoint/2010/main" val="88078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當超車</a:t>
            </a:r>
            <a:r>
              <a:rPr lang="en-US" altLang="zh-TW" sz="1200" kern="1200" dirty="0" smtClean="0">
                <a:solidFill>
                  <a:schemeClr val="tx1"/>
                </a:solidFill>
                <a:effectLst/>
                <a:latin typeface="+mn-lt"/>
                <a:ea typeface="+mn-ea"/>
                <a:cs typeface="+mn-cs"/>
              </a:rPr>
              <a:t>(Over)</a:t>
            </a:r>
            <a:r>
              <a:rPr lang="zh-TW" altLang="zh-TW" sz="1200" kern="1200" dirty="0" smtClean="0">
                <a:solidFill>
                  <a:schemeClr val="tx1"/>
                </a:solidFill>
                <a:effectLst/>
                <a:latin typeface="+mn-lt"/>
                <a:ea typeface="+mn-ea"/>
                <a:cs typeface="+mn-cs"/>
              </a:rPr>
              <a:t>返回原始車道</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即</a:t>
            </a:r>
            <a:r>
              <a:rPr lang="en-US" altLang="zh-TW" sz="1200" kern="1200" dirty="0" smtClean="0">
                <a:solidFill>
                  <a:schemeClr val="tx1"/>
                </a:solidFill>
                <a:effectLst/>
                <a:latin typeface="+mn-lt"/>
                <a:ea typeface="+mn-ea"/>
                <a:cs typeface="+mn-cs"/>
              </a:rPr>
              <a:t>t3)</a:t>
            </a:r>
            <a:r>
              <a:rPr lang="zh-TW" altLang="zh-TW" sz="1200" kern="1200" dirty="0" smtClean="0">
                <a:solidFill>
                  <a:schemeClr val="tx1"/>
                </a:solidFill>
                <a:effectLst/>
                <a:latin typeface="+mn-lt"/>
                <a:ea typeface="+mn-ea"/>
                <a:cs typeface="+mn-cs"/>
              </a:rPr>
              <a:t>時，在對向來車</a:t>
            </a:r>
            <a:r>
              <a:rPr lang="en-US" altLang="zh-TW" sz="1200" kern="1200" dirty="0" smtClean="0">
                <a:solidFill>
                  <a:schemeClr val="tx1"/>
                </a:solidFill>
                <a:effectLst/>
                <a:latin typeface="+mn-lt"/>
                <a:ea typeface="+mn-ea"/>
                <a:cs typeface="+mn-cs"/>
              </a:rPr>
              <a:t>(Opposite)</a:t>
            </a:r>
            <a:r>
              <a:rPr lang="zh-TW" altLang="zh-TW" sz="1200" kern="1200" dirty="0" smtClean="0">
                <a:solidFill>
                  <a:schemeClr val="tx1"/>
                </a:solidFill>
                <a:effectLst/>
                <a:latin typeface="+mn-lt"/>
                <a:ea typeface="+mn-ea"/>
                <a:cs typeface="+mn-cs"/>
              </a:rPr>
              <a:t>和超車車輛</a:t>
            </a:r>
            <a:r>
              <a:rPr lang="en-US" altLang="zh-TW" sz="1200" kern="1200" dirty="0" smtClean="0">
                <a:solidFill>
                  <a:schemeClr val="tx1"/>
                </a:solidFill>
                <a:effectLst/>
                <a:latin typeface="+mn-lt"/>
                <a:ea typeface="+mn-ea"/>
                <a:cs typeface="+mn-cs"/>
              </a:rPr>
              <a:t>(Overtaken)</a:t>
            </a:r>
            <a:r>
              <a:rPr lang="zh-TW" altLang="zh-TW" sz="1200" kern="1200" dirty="0" smtClean="0">
                <a:solidFill>
                  <a:schemeClr val="tx1"/>
                </a:solidFill>
                <a:effectLst/>
                <a:latin typeface="+mn-lt"/>
                <a:ea typeface="+mn-ea"/>
                <a:cs typeface="+mn-cs"/>
              </a:rPr>
              <a:t>之間的時間間隔</a:t>
            </a:r>
            <a:r>
              <a:rPr lang="en-US" altLang="zh-TW" sz="1200" kern="1200" dirty="0" smtClean="0">
                <a:solidFill>
                  <a:schemeClr val="tx1"/>
                </a:solidFill>
                <a:effectLst/>
                <a:latin typeface="+mn-lt"/>
                <a:ea typeface="+mn-ea"/>
                <a:cs typeface="+mn-cs"/>
              </a:rPr>
              <a:t>(i.e.: </a:t>
            </a:r>
            <a:r>
              <a:rPr lang="zh-TW" altLang="zh-TW" sz="1200" kern="1200" dirty="0" smtClean="0">
                <a:solidFill>
                  <a:schemeClr val="tx1"/>
                </a:solidFill>
                <a:effectLst/>
                <a:latin typeface="+mn-lt"/>
                <a:ea typeface="+mn-ea"/>
                <a:cs typeface="+mn-cs"/>
              </a:rPr>
              <a:t>「無來車」、「有來車」和「有新來車」</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。注意：如果沒有車輛在對面的路口行駛，則將</a:t>
            </a:r>
            <a:r>
              <a:rPr lang="en-US" altLang="zh-TW" sz="1200" kern="1200" dirty="0" smtClean="0">
                <a:solidFill>
                  <a:schemeClr val="tx1"/>
                </a:solidFill>
                <a:effectLst/>
                <a:latin typeface="+mn-lt"/>
                <a:ea typeface="+mn-ea"/>
                <a:cs typeface="+mn-cs"/>
              </a:rPr>
              <a:t>Opposite</a:t>
            </a:r>
            <a:r>
              <a:rPr lang="zh-TW" altLang="zh-TW" sz="1200" kern="1200" dirty="0" smtClean="0">
                <a:solidFill>
                  <a:schemeClr val="tx1"/>
                </a:solidFill>
                <a:effectLst/>
                <a:latin typeface="+mn-lt"/>
                <a:ea typeface="+mn-ea"/>
                <a:cs typeface="+mn-cs"/>
              </a:rPr>
              <a:t>的</a:t>
            </a:r>
            <a:r>
              <a:rPr lang="en-US" altLang="zh-TW" sz="1200" kern="1200" dirty="0" smtClean="0">
                <a:solidFill>
                  <a:schemeClr val="tx1"/>
                </a:solidFill>
                <a:effectLst/>
                <a:latin typeface="+mn-lt"/>
                <a:ea typeface="+mn-ea"/>
                <a:cs typeface="+mn-cs"/>
              </a:rPr>
              <a:t>TH</a:t>
            </a:r>
            <a:r>
              <a:rPr lang="zh-TW" altLang="zh-TW" sz="1200" kern="1200" dirty="0" smtClean="0">
                <a:solidFill>
                  <a:schemeClr val="tx1"/>
                </a:solidFill>
                <a:effectLst/>
                <a:latin typeface="+mn-lt"/>
                <a:ea typeface="+mn-ea"/>
                <a:cs typeface="+mn-cs"/>
              </a:rPr>
              <a:t>計算為從</a:t>
            </a:r>
            <a:r>
              <a:rPr lang="en-US" altLang="zh-TW" sz="1200" kern="1200" dirty="0" smtClean="0">
                <a:solidFill>
                  <a:schemeClr val="tx1"/>
                </a:solidFill>
                <a:effectLst/>
                <a:latin typeface="+mn-lt"/>
                <a:ea typeface="+mn-ea"/>
                <a:cs typeface="+mn-cs"/>
              </a:rPr>
              <a:t>Over</a:t>
            </a:r>
            <a:r>
              <a:rPr lang="zh-TW" altLang="zh-TW" sz="1200" kern="1200" dirty="0" smtClean="0">
                <a:solidFill>
                  <a:schemeClr val="tx1"/>
                </a:solidFill>
                <a:effectLst/>
                <a:latin typeface="+mn-lt"/>
                <a:ea typeface="+mn-ea"/>
                <a:cs typeface="+mn-cs"/>
              </a:rPr>
              <a:t>的前保險桿到道路筆直路段的終點</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彎道的起點</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的距離除以其速度</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29B4C501-6A43-49F1-B8F6-9C1A2E12D722}" type="slidenum">
              <a:rPr lang="zh-TW" altLang="en-US" smtClean="0"/>
              <a:t>18</a:t>
            </a:fld>
            <a:endParaRPr lang="zh-TW" altLang="en-US"/>
          </a:p>
        </p:txBody>
      </p:sp>
    </p:spTree>
    <p:extLst>
      <p:ext uri="{BB962C8B-B14F-4D97-AF65-F5344CB8AC3E}">
        <p14:creationId xmlns:p14="http://schemas.microsoft.com/office/powerpoint/2010/main" val="118179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t3</a:t>
            </a:r>
            <a:r>
              <a:rPr lang="zh-TW" altLang="zh-TW" sz="1200" kern="1200" dirty="0" smtClean="0">
                <a:solidFill>
                  <a:schemeClr val="tx1"/>
                </a:solidFill>
                <a:effectLst/>
                <a:latin typeface="+mn-lt"/>
                <a:ea typeface="+mn-ea"/>
                <a:cs typeface="+mn-cs"/>
              </a:rPr>
              <a:t>處的相對交通狀況</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「有來車」、「有新來車」</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和對向交通</a:t>
            </a:r>
            <a:r>
              <a:rPr lang="en-US" altLang="zh-TW" sz="1200" kern="1200" dirty="0" smtClean="0">
                <a:solidFill>
                  <a:schemeClr val="tx1"/>
                </a:solidFill>
                <a:effectLst/>
                <a:latin typeface="+mn-lt"/>
                <a:ea typeface="+mn-ea"/>
                <a:cs typeface="+mn-cs"/>
              </a:rPr>
              <a:t>(Opposite)(TH &lt;4.0 s, TH&gt; 4.1 s)</a:t>
            </a:r>
            <a:r>
              <a:rPr lang="zh-TW" altLang="zh-TW" sz="1200" kern="1200" dirty="0" smtClean="0">
                <a:solidFill>
                  <a:schemeClr val="tx1"/>
                </a:solidFill>
                <a:effectLst/>
                <a:latin typeface="+mn-lt"/>
                <a:ea typeface="+mn-ea"/>
                <a:cs typeface="+mn-cs"/>
              </a:rPr>
              <a:t>對淨空餘量</a:t>
            </a:r>
            <a:r>
              <a:rPr lang="en-US" altLang="zh-TW" sz="1200" kern="1200" dirty="0" smtClean="0">
                <a:solidFill>
                  <a:schemeClr val="tx1"/>
                </a:solidFill>
                <a:effectLst/>
                <a:latin typeface="+mn-lt"/>
                <a:ea typeface="+mn-ea"/>
                <a:cs typeface="+mn-cs"/>
              </a:rPr>
              <a:t>(TH)</a:t>
            </a:r>
            <a:r>
              <a:rPr lang="zh-TW" altLang="zh-TW" sz="1200" kern="1200" dirty="0" smtClean="0">
                <a:solidFill>
                  <a:schemeClr val="tx1"/>
                </a:solidFill>
                <a:effectLst/>
                <a:latin typeface="+mn-lt"/>
                <a:ea typeface="+mn-ea"/>
                <a:cs typeface="+mn-cs"/>
              </a:rPr>
              <a:t>的影響 超車駕駛員一直在超車車輛的後方</a:t>
            </a:r>
            <a:r>
              <a:rPr lang="en-US" altLang="zh-TW" sz="1200" kern="1200" dirty="0" smtClean="0">
                <a:solidFill>
                  <a:schemeClr val="tx1"/>
                </a:solidFill>
                <a:effectLst/>
                <a:latin typeface="+mn-lt"/>
                <a:ea typeface="+mn-ea"/>
                <a:cs typeface="+mn-cs"/>
              </a:rPr>
              <a:t>(Overtaken)</a:t>
            </a:r>
            <a:r>
              <a:rPr lang="zh-TW"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29B4C501-6A43-49F1-B8F6-9C1A2E12D722}" type="slidenum">
              <a:rPr lang="zh-TW" altLang="en-US" smtClean="0"/>
              <a:t>20</a:t>
            </a:fld>
            <a:endParaRPr lang="zh-TW" altLang="en-US"/>
          </a:p>
        </p:txBody>
      </p:sp>
    </p:spTree>
    <p:extLst>
      <p:ext uri="{BB962C8B-B14F-4D97-AF65-F5344CB8AC3E}">
        <p14:creationId xmlns:p14="http://schemas.microsoft.com/office/powerpoint/2010/main" val="405365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zh-TW" alt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0A4F735-B7D7-4700-91DB-5BF72C237324}" type="slidenum">
              <a:rPr lang="zh-TW" altLang="en-US" smtClean="0"/>
              <a:t>‹#›</a:t>
            </a:fld>
            <a:endParaRPr lang="zh-TW" alt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072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157087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205921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70017-DFED-412C-BBA7-8A3DB54797F0}" type="slidenum">
              <a:rPr lang="zh-TW" altLang="en-US" smtClean="0"/>
              <a:pPr/>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696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606610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70017-DFED-412C-BBA7-8A3DB54797F0}" type="slidenum">
              <a:rPr lang="zh-TW" altLang="en-US" smtClean="0"/>
              <a:pPr/>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234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1360041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02494773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14483388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1683851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DBC5A4F-C461-409A-BDE6-49EC338FCF0B}" type="datetimeFigureOut">
              <a:rPr lang="zh-TW" altLang="en-US" smtClean="0"/>
              <a:pPr/>
              <a:t>2021/4/1</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solidFill>
                <a:srgbClr val="344068"/>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C570017-DFED-412C-BBA7-8A3DB54797F0}" type="slidenum">
              <a:rPr lang="zh-TW" altLang="en-US" smtClean="0">
                <a:solidFill>
                  <a:srgbClr val="344068"/>
                </a:solidFill>
              </a:rPr>
              <a:pPr/>
              <a:t>‹#›</a:t>
            </a:fld>
            <a:endParaRPr lang="zh-TW" altLang="en-US">
              <a:solidFill>
                <a:srgbClr val="344068"/>
              </a:solidFill>
            </a:endParaRPr>
          </a:p>
        </p:txBody>
      </p:sp>
    </p:spTree>
    <p:extLst>
      <p:ext uri="{BB962C8B-B14F-4D97-AF65-F5344CB8AC3E}">
        <p14:creationId xmlns:p14="http://schemas.microsoft.com/office/powerpoint/2010/main" val="423671224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270078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180894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884061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570017-DFED-412C-BBA7-8A3DB54797F0}" type="slidenum">
              <a:rPr lang="zh-TW" altLang="en-US" smtClean="0"/>
              <a:pPr/>
              <a:t>‹#›</a:t>
            </a:fld>
            <a:endParaRPr lang="zh-TW" altLang="en-US"/>
          </a:p>
        </p:txBody>
      </p:sp>
    </p:spTree>
    <p:extLst>
      <p:ext uri="{BB962C8B-B14F-4D97-AF65-F5344CB8AC3E}">
        <p14:creationId xmlns:p14="http://schemas.microsoft.com/office/powerpoint/2010/main" val="346942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0A4F735-B7D7-4700-91DB-5BF72C237324}" type="slidenum">
              <a:rPr lang="zh-TW" altLang="en-US" smtClean="0"/>
              <a:t>‹#›</a:t>
            </a:fld>
            <a:endParaRPr lang="zh-TW" alt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196040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215059859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257300" y="2909102"/>
            <a:ext cx="4800600" cy="299639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633864" y="2909102"/>
            <a:ext cx="4800600" cy="299639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169800358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46646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371B8-82C8-4126-A94E-20C48A82ABAA}" type="datetimeFigureOut">
              <a:rPr lang="zh-TW" altLang="en-US" smtClean="0"/>
              <a:t>2021/4/1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62890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a:xfrm>
            <a:off x="765051" y="6375679"/>
            <a:ext cx="1233355" cy="348462"/>
          </a:xfrm>
        </p:spPr>
        <p:txBody>
          <a:bodyPr/>
          <a:lstStyle/>
          <a:p>
            <a:fld id="{E12371B8-82C8-4126-A94E-20C48A82ABAA}" type="datetimeFigureOut">
              <a:rPr lang="zh-TW" altLang="en-US" smtClean="0"/>
              <a:t>2021/4/1</a:t>
            </a:fld>
            <a:endParaRPr lang="zh-TW" altLang="en-US"/>
          </a:p>
        </p:txBody>
      </p:sp>
      <p:sp>
        <p:nvSpPr>
          <p:cNvPr id="6" name="Footer Placeholder 5"/>
          <p:cNvSpPr>
            <a:spLocks noGrp="1"/>
          </p:cNvSpPr>
          <p:nvPr>
            <p:ph type="ftr" sz="quarter" idx="11"/>
          </p:nvPr>
        </p:nvSpPr>
        <p:spPr>
          <a:xfrm>
            <a:off x="2103620" y="6375679"/>
            <a:ext cx="3482179" cy="345796"/>
          </a:xfrm>
        </p:spPr>
        <p:txBody>
          <a:bodyPr/>
          <a:lstStyle/>
          <a:p>
            <a:endParaRPr lang="zh-TW" altLang="en-US"/>
          </a:p>
        </p:txBody>
      </p:sp>
      <p:sp>
        <p:nvSpPr>
          <p:cNvPr id="7" name="Slide Number Placeholder 6"/>
          <p:cNvSpPr>
            <a:spLocks noGrp="1"/>
          </p:cNvSpPr>
          <p:nvPr>
            <p:ph type="sldNum" sz="quarter" idx="12"/>
          </p:nvPr>
        </p:nvSpPr>
        <p:spPr>
          <a:xfrm>
            <a:off x="5691014" y="6375679"/>
            <a:ext cx="1232456" cy="345796"/>
          </a:xfrm>
        </p:spPr>
        <p:txBody>
          <a:bodyPr/>
          <a:lstStyle/>
          <a:p>
            <a:fld id="{C0A4F735-B7D7-4700-91DB-5BF72C237324}" type="slidenum">
              <a:rPr lang="zh-TW" altLang="en-US" smtClean="0"/>
              <a:t>‹#›</a:t>
            </a:fld>
            <a:endParaRPr lang="zh-TW" alt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601316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a:xfrm>
            <a:off x="765950" y="6375679"/>
            <a:ext cx="1232456" cy="348462"/>
          </a:xfrm>
        </p:spPr>
        <p:txBody>
          <a:bodyPr/>
          <a:lstStyle/>
          <a:p>
            <a:fld id="{E12371B8-82C8-4126-A94E-20C48A82ABAA}" type="datetimeFigureOut">
              <a:rPr lang="zh-TW" altLang="en-US" smtClean="0"/>
              <a:t>2021/4/1</a:t>
            </a:fld>
            <a:endParaRPr lang="zh-TW" altLang="en-US"/>
          </a:p>
        </p:txBody>
      </p:sp>
      <p:sp>
        <p:nvSpPr>
          <p:cNvPr id="6" name="Footer Placeholder 5"/>
          <p:cNvSpPr>
            <a:spLocks noGrp="1"/>
          </p:cNvSpPr>
          <p:nvPr>
            <p:ph type="ftr" sz="quarter" idx="11"/>
          </p:nvPr>
        </p:nvSpPr>
        <p:spPr>
          <a:xfrm>
            <a:off x="2103621" y="6375679"/>
            <a:ext cx="3482178" cy="345796"/>
          </a:xfrm>
        </p:spPr>
        <p:txBody>
          <a:bodyPr/>
          <a:lstStyle/>
          <a:p>
            <a:endParaRPr lang="zh-TW" altLang="en-US"/>
          </a:p>
        </p:txBody>
      </p:sp>
      <p:sp>
        <p:nvSpPr>
          <p:cNvPr id="7" name="Slide Number Placeholder 6"/>
          <p:cNvSpPr>
            <a:spLocks noGrp="1"/>
          </p:cNvSpPr>
          <p:nvPr>
            <p:ph type="sldNum" sz="quarter" idx="12"/>
          </p:nvPr>
        </p:nvSpPr>
        <p:spPr>
          <a:xfrm>
            <a:off x="5687568" y="6375679"/>
            <a:ext cx="1234440" cy="345796"/>
          </a:xfrm>
        </p:spPr>
        <p:txBody>
          <a:bodyPr/>
          <a:lstStyle/>
          <a:p>
            <a:fld id="{C0A4F735-B7D7-4700-91DB-5BF72C237324}" type="slidenum">
              <a:rPr lang="zh-TW" altLang="en-US" smtClean="0"/>
              <a:t>‹#›</a:t>
            </a:fld>
            <a:endParaRPr lang="zh-TW" altLang="en-US"/>
          </a:p>
        </p:txBody>
      </p:sp>
    </p:spTree>
    <p:extLst>
      <p:ext uri="{BB962C8B-B14F-4D97-AF65-F5344CB8AC3E}">
        <p14:creationId xmlns:p14="http://schemas.microsoft.com/office/powerpoint/2010/main" val="118375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12371B8-82C8-4126-A94E-20C48A82ABAA}" type="datetimeFigureOut">
              <a:rPr lang="zh-TW" altLang="en-US" smtClean="0"/>
              <a:t>2021/4/1</a:t>
            </a:fld>
            <a:endParaRPr lang="zh-TW" alt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zh-TW" alt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0A4F735-B7D7-4700-91DB-5BF72C237324}" type="slidenum">
              <a:rPr lang="zh-TW" altLang="en-US" smtClean="0"/>
              <a:t>‹#›</a:t>
            </a:fld>
            <a:endParaRPr lang="zh-TW" alt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571875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BC5A4F-C461-409A-BDE6-49EC338FCF0B}" type="datetimeFigureOut">
              <a:rPr lang="zh-TW" altLang="en-US" smtClean="0"/>
              <a:pPr/>
              <a:t>2021/4/1</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C570017-DFED-412C-BBA7-8A3DB54797F0}" type="slidenum">
              <a:rPr lang="zh-TW" altLang="en-US" smtClean="0"/>
              <a:pPr/>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99417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1142275" y="1517661"/>
            <a:ext cx="9921060" cy="252923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en-US" altLang="zh-TW" sz="4000" dirty="0">
                <a:latin typeface="Times New Roman" panose="02020603050405020304" pitchFamily="18" charset="0"/>
              </a:rPr>
              <a:t>The effects of changes in the traffic scene during overtaking</a:t>
            </a:r>
            <a:endParaRPr lang="zh-TW" altLang="en-US" sz="4000" dirty="0"/>
          </a:p>
        </p:txBody>
      </p:sp>
      <p:sp>
        <p:nvSpPr>
          <p:cNvPr id="8" name="副標題 2"/>
          <p:cNvSpPr txBox="1">
            <a:spLocks/>
          </p:cNvSpPr>
          <p:nvPr/>
        </p:nvSpPr>
        <p:spPr>
          <a:xfrm>
            <a:off x="1069847" y="4389120"/>
            <a:ext cx="8074153" cy="1405098"/>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buClr>
                <a:srgbClr val="D34817">
                  <a:lumMod val="75000"/>
                </a:srgbClr>
              </a:buClr>
              <a:defRPr/>
            </a:pPr>
            <a:r>
              <a:rPr lang="zh-TW" altLang="en-US"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作者：</a:t>
            </a:r>
            <a:r>
              <a:rPr lang="en-US" altLang="zh-TW" dirty="0" err="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Papakostopoulos</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 V., Nathanael, D., </a:t>
            </a:r>
            <a:r>
              <a:rPr lang="en-US" altLang="zh-TW" dirty="0" err="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Portouli</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 E., &amp; </a:t>
            </a:r>
            <a:r>
              <a:rPr lang="en-US" altLang="zh-TW" dirty="0" err="1">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Marmaras</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 N. (2015). </a:t>
            </a:r>
            <a:endParaRPr lang="en-US" altLang="zh-TW"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p>
            <a:pPr>
              <a:buClr>
                <a:srgbClr val="D34817">
                  <a:lumMod val="75000"/>
                </a:srgbClr>
              </a:buClr>
              <a:defRPr/>
            </a:pPr>
            <a:r>
              <a:rPr lang="zh-TW" altLang="en-US"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期刊：</a:t>
            </a:r>
            <a:r>
              <a:rPr lang="en-US" altLang="zh-TW" i="1" dirty="0" smtClean="0">
                <a:solidFill>
                  <a:srgbClr val="222222"/>
                </a:solidFill>
                <a:latin typeface="Times New Roman" panose="02020603050405020304" pitchFamily="18" charset="0"/>
                <a:cs typeface="Times New Roman" panose="02020603050405020304" pitchFamily="18" charset="0"/>
              </a:rPr>
              <a:t>Accident Analysis &amp; Prevention</a:t>
            </a:r>
            <a:r>
              <a:rPr lang="en-US" altLang="zh-TW" dirty="0" smtClean="0">
                <a:solidFill>
                  <a:srgbClr val="222222"/>
                </a:solidFill>
                <a:latin typeface="Times New Roman" panose="02020603050405020304" pitchFamily="18" charset="0"/>
                <a:cs typeface="Times New Roman" panose="02020603050405020304" pitchFamily="18" charset="0"/>
              </a:rPr>
              <a:t>, </a:t>
            </a:r>
            <a:r>
              <a:rPr lang="en-US" altLang="zh-TW" i="1" dirty="0" smtClean="0">
                <a:solidFill>
                  <a:srgbClr val="222222"/>
                </a:solidFill>
                <a:latin typeface="Times New Roman" panose="02020603050405020304" pitchFamily="18" charset="0"/>
                <a:cs typeface="Times New Roman" panose="02020603050405020304" pitchFamily="18" charset="0"/>
              </a:rPr>
              <a:t>79</a:t>
            </a:r>
            <a:r>
              <a:rPr lang="en-US" altLang="zh-TW" dirty="0" smtClean="0">
                <a:solidFill>
                  <a:srgbClr val="222222"/>
                </a:solidFill>
                <a:latin typeface="Times New Roman" panose="02020603050405020304" pitchFamily="18" charset="0"/>
                <a:cs typeface="Times New Roman" panose="02020603050405020304" pitchFamily="18" charset="0"/>
              </a:rPr>
              <a:t>, 126-132</a:t>
            </a:r>
            <a:r>
              <a:rPr lang="en-US" altLang="zh-TW" dirty="0" smtClean="0">
                <a:solidFill>
                  <a:srgbClr val="222222"/>
                </a:solidFill>
                <a:latin typeface="Arial" panose="020B0604020202020204" pitchFamily="34" charset="0"/>
              </a:rPr>
              <a:t>.</a:t>
            </a:r>
            <a:endParaRPr lang="en-US" altLang="zh-TW"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p>
            <a:pPr>
              <a:buClr>
                <a:srgbClr val="D34817">
                  <a:lumMod val="75000"/>
                </a:srgbClr>
              </a:buClr>
              <a:defRPr/>
            </a:pPr>
            <a:r>
              <a:rPr lang="zh-TW" altLang="en-US"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關鍵字：</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New </a:t>
            </a:r>
            <a:r>
              <a:rPr lang="en-US" altLang="zh-TW"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oncoming, Overtaking, </a:t>
            </a:r>
            <a:r>
              <a:rPr lang="en-US" altLang="zh-TW" dirty="0" err="1"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marginsVehicles</a:t>
            </a:r>
            <a:r>
              <a:rPr lang="en-US" altLang="zh-TW"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 interaction, Video </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data </a:t>
            </a:r>
            <a:r>
              <a:rPr lang="en-US" altLang="zh-TW"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analysis, Two-lane </a:t>
            </a:r>
            <a:r>
              <a:rPr lang="en-US" altLang="zh-TW"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road</a:t>
            </a:r>
            <a:endParaRPr lang="zh-TW" altLang="en-US"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p>
            <a:pPr>
              <a:buClr>
                <a:srgbClr val="D34817">
                  <a:lumMod val="75000"/>
                </a:srgbClr>
              </a:buClr>
              <a:defRPr/>
            </a:pPr>
            <a:endParaRPr lang="zh-TW" altLang="en-US" dirty="0">
              <a:solidFill>
                <a:sysClr val="windowText" lastClr="000000"/>
              </a:solidFill>
              <a:latin typeface="Rockwell" panose="02060603020205020403"/>
              <a:ea typeface="標楷體" panose="03000509000000000000" pitchFamily="65" charset="-120"/>
            </a:endParaRPr>
          </a:p>
        </p:txBody>
      </p:sp>
    </p:spTree>
    <p:extLst>
      <p:ext uri="{BB962C8B-B14F-4D97-AF65-F5344CB8AC3E}">
        <p14:creationId xmlns:p14="http://schemas.microsoft.com/office/powerpoint/2010/main" val="306544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416320"/>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指示駕駛</a:t>
            </a:r>
            <a:r>
              <a:rPr lang="zh-TW" altLang="zh-TW" sz="2400" dirty="0"/>
              <a:t>以極限速度正常行駛，並保持穩定的車道位置，並且右前輪靠近右邊緣線。這些指示旨在促進其他駕駛員由於道路特性而超車的嘗試</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a:t>使用每個攝影機的內部時鐘對影像記錄進行同步，然後將其合併為一個單獨的影像剪輯。對於每個超車情況，透過確定五個感興趣的時間點（</a:t>
            </a:r>
            <a:r>
              <a:rPr lang="en-US" altLang="zh-TW" sz="2400" dirty="0"/>
              <a:t>t0</a:t>
            </a:r>
            <a:r>
              <a:rPr lang="zh-TW" altLang="zh-TW" sz="2400" dirty="0"/>
              <a:t>–</a:t>
            </a:r>
            <a:r>
              <a:rPr lang="en-US" altLang="zh-TW" sz="2400" dirty="0"/>
              <a:t>t4</a:t>
            </a:r>
            <a:r>
              <a:rPr lang="zh-TW" altLang="zh-TW" sz="2400" dirty="0"/>
              <a:t>）來創建時間線圖，</a:t>
            </a:r>
            <a:r>
              <a:rPr lang="zh-TW" altLang="zh-TW" sz="2400" dirty="0" smtClean="0"/>
              <a:t>如</a:t>
            </a:r>
            <a:r>
              <a:rPr lang="zh-TW" altLang="en-US" sz="2400" dirty="0" smtClean="0"/>
              <a:t>下</a:t>
            </a:r>
            <a:r>
              <a:rPr lang="zh-TW" altLang="en-US" sz="2400" dirty="0"/>
              <a:t>圖</a:t>
            </a:r>
            <a:r>
              <a:rPr lang="zh-TW" altLang="zh-TW" sz="2400" dirty="0" smtClean="0"/>
              <a:t>所示</a:t>
            </a:r>
            <a:r>
              <a:rPr lang="zh-TW" altLang="zh-TW" sz="2400" dirty="0"/>
              <a:t>。</a:t>
            </a:r>
          </a:p>
          <a:p>
            <a:pPr marL="342900" indent="-342900">
              <a:lnSpc>
                <a:spcPct val="150000"/>
              </a:lnSpc>
              <a:buFont typeface="Arial" panose="020B0604020202020204" pitchFamily="34" charset="0"/>
              <a:buChar char="•"/>
            </a:pPr>
            <a:endParaRPr lang="zh-TW" altLang="en-US" sz="2400" dirty="0"/>
          </a:p>
        </p:txBody>
      </p:sp>
      <p:sp>
        <p:nvSpPr>
          <p:cNvPr id="3" name="文字方塊 2"/>
          <p:cNvSpPr txBox="1"/>
          <p:nvPr/>
        </p:nvSpPr>
        <p:spPr>
          <a:xfrm>
            <a:off x="1176950" y="226337"/>
            <a:ext cx="5147563" cy="461665"/>
          </a:xfrm>
          <a:prstGeom prst="rect">
            <a:avLst/>
          </a:prstGeom>
          <a:noFill/>
        </p:spPr>
        <p:txBody>
          <a:bodyPr wrap="none" rtlCol="0">
            <a:spAutoFit/>
          </a:bodyPr>
          <a:lstStyle/>
          <a:p>
            <a:r>
              <a:rPr lang="en-US" altLang="zh-TW" sz="2400" dirty="0"/>
              <a:t>Material and </a:t>
            </a:r>
            <a:r>
              <a:rPr lang="en-US" altLang="zh-TW" sz="2400" dirty="0" smtClean="0"/>
              <a:t>methods-</a:t>
            </a:r>
            <a:r>
              <a:rPr lang="zh-TW" altLang="en-US" sz="2400" dirty="0" smtClean="0"/>
              <a:t>數據收集與處理</a:t>
            </a:r>
            <a:endParaRPr lang="zh-TW" altLang="en-US" sz="2400" dirty="0"/>
          </a:p>
        </p:txBody>
      </p:sp>
      <p:pic>
        <p:nvPicPr>
          <p:cNvPr id="4" name="圖片 3"/>
          <p:cNvPicPr/>
          <p:nvPr/>
        </p:nvPicPr>
        <p:blipFill rotWithShape="1">
          <a:blip r:embed="rId3">
            <a:extLst>
              <a:ext uri="{28A0092B-C50C-407E-A947-70E740481C1C}">
                <a14:useLocalDpi xmlns:a14="http://schemas.microsoft.com/office/drawing/2010/main" val="0"/>
              </a:ext>
            </a:extLst>
          </a:blip>
          <a:srcRect r="-86" b="66850"/>
          <a:stretch/>
        </p:blipFill>
        <p:spPr>
          <a:xfrm>
            <a:off x="2227820" y="3938257"/>
            <a:ext cx="8193385" cy="2652666"/>
          </a:xfrm>
          <a:prstGeom prst="rect">
            <a:avLst/>
          </a:prstGeom>
        </p:spPr>
      </p:pic>
      <p:sp>
        <p:nvSpPr>
          <p:cNvPr id="5" name="橢圓 4"/>
          <p:cNvSpPr/>
          <p:nvPr/>
        </p:nvSpPr>
        <p:spPr>
          <a:xfrm>
            <a:off x="5558828" y="5205743"/>
            <a:ext cx="135802" cy="1629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橢圓 5"/>
          <p:cNvSpPr/>
          <p:nvPr/>
        </p:nvSpPr>
        <p:spPr>
          <a:xfrm>
            <a:off x="6598469" y="5255537"/>
            <a:ext cx="135802" cy="1629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217046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5632311"/>
          </a:xfrm>
          <a:prstGeom prst="rect">
            <a:avLst/>
          </a:prstGeom>
        </p:spPr>
        <p:txBody>
          <a:bodyPr wrap="square">
            <a:spAutoFit/>
          </a:bodyPr>
          <a:lstStyle/>
          <a:p>
            <a:pPr>
              <a:lnSpc>
                <a:spcPct val="150000"/>
              </a:lnSpc>
            </a:pPr>
            <a:r>
              <a:rPr lang="en-US" altLang="zh-TW" sz="2400" dirty="0"/>
              <a:t>T0</a:t>
            </a:r>
            <a:r>
              <a:rPr lang="zh-TW" altLang="zh-TW" sz="2400" dirty="0"/>
              <a:t>：觀察者可以通過多種可能的線索來確定後續駕駛意圖超車的那一刻，例如：使用方向燈，前大燈</a:t>
            </a:r>
            <a:r>
              <a:rPr lang="zh-TW" altLang="zh-TW" sz="2400" dirty="0" smtClean="0"/>
              <a:t>閃爍朝中心線</a:t>
            </a:r>
            <a:r>
              <a:rPr lang="zh-TW" altLang="en-US" sz="2400" dirty="0"/>
              <a:t>移</a:t>
            </a:r>
            <a:r>
              <a:rPr lang="zh-TW" altLang="en-US" sz="2400" dirty="0" smtClean="0"/>
              <a:t>動</a:t>
            </a:r>
            <a:endParaRPr lang="zh-TW" altLang="zh-TW" sz="2400" dirty="0"/>
          </a:p>
          <a:p>
            <a:pPr>
              <a:lnSpc>
                <a:spcPct val="150000"/>
              </a:lnSpc>
            </a:pPr>
            <a:r>
              <a:rPr lang="en-US" altLang="zh-TW" sz="2400" dirty="0"/>
              <a:t>T1</a:t>
            </a:r>
            <a:r>
              <a:rPr lang="zh-TW" altLang="zh-TW" sz="2400" dirty="0"/>
              <a:t>：超車動作開始的時刻，這是由超車</a:t>
            </a:r>
            <a:r>
              <a:rPr lang="zh-TW" altLang="zh-TW" sz="2400" dirty="0" smtClean="0"/>
              <a:t>車輛</a:t>
            </a:r>
            <a:r>
              <a:rPr lang="zh-TW" altLang="en-US" sz="2400" dirty="0" smtClean="0"/>
              <a:t>明顯向左偏移的時刻</a:t>
            </a:r>
            <a:endParaRPr lang="zh-TW" altLang="zh-TW" sz="2400" dirty="0"/>
          </a:p>
          <a:p>
            <a:pPr>
              <a:lnSpc>
                <a:spcPct val="150000"/>
              </a:lnSpc>
            </a:pPr>
            <a:r>
              <a:rPr lang="en-US" altLang="zh-TW" sz="2400" dirty="0"/>
              <a:t>T2</a:t>
            </a:r>
            <a:r>
              <a:rPr lang="zh-TW" altLang="zh-TW" sz="2400" dirty="0"/>
              <a:t>：超車車輛的右側開始從</a:t>
            </a:r>
            <a:r>
              <a:rPr lang="zh-TW" altLang="zh-TW" sz="2400" dirty="0" smtClean="0"/>
              <a:t>後</a:t>
            </a:r>
            <a:r>
              <a:rPr lang="zh-TW" altLang="en-US" sz="2400" dirty="0" smtClean="0"/>
              <a:t>方</a:t>
            </a:r>
            <a:r>
              <a:rPr lang="zh-TW" altLang="zh-TW" sz="2400" dirty="0" smtClean="0"/>
              <a:t>攝</a:t>
            </a:r>
            <a:r>
              <a:rPr lang="zh-TW" altLang="en-US" sz="2400" dirty="0" smtClean="0"/>
              <a:t>影機</a:t>
            </a:r>
            <a:r>
              <a:rPr lang="zh-TW" altLang="zh-TW" sz="2400" dirty="0" smtClean="0"/>
              <a:t>的</a:t>
            </a:r>
            <a:r>
              <a:rPr lang="zh-TW" altLang="zh-TW" sz="2400" dirty="0"/>
              <a:t>視野離開的那一刻</a:t>
            </a:r>
          </a:p>
          <a:p>
            <a:pPr>
              <a:lnSpc>
                <a:spcPct val="150000"/>
              </a:lnSpc>
            </a:pPr>
            <a:r>
              <a:rPr lang="en-US" altLang="zh-TW" sz="2400" dirty="0"/>
              <a:t>T3</a:t>
            </a:r>
            <a:r>
              <a:rPr lang="zh-TW" altLang="zh-TW" sz="2400" dirty="0"/>
              <a:t>：超車車輛的右後方開始</a:t>
            </a:r>
            <a:r>
              <a:rPr lang="zh-TW" altLang="zh-TW" sz="2400" dirty="0" smtClean="0"/>
              <a:t>進入</a:t>
            </a:r>
            <a:r>
              <a:rPr lang="zh-TW" altLang="en-US" sz="2400" dirty="0" smtClean="0"/>
              <a:t>方</a:t>
            </a:r>
            <a:r>
              <a:rPr lang="zh-TW" altLang="zh-TW" sz="2400" dirty="0" smtClean="0"/>
              <a:t>置攝</a:t>
            </a:r>
            <a:r>
              <a:rPr lang="zh-TW" altLang="en-US" sz="2400" dirty="0" smtClean="0"/>
              <a:t>影機</a:t>
            </a:r>
            <a:r>
              <a:rPr lang="zh-TW" altLang="zh-TW" sz="2400" dirty="0" smtClean="0"/>
              <a:t>視野</a:t>
            </a:r>
            <a:r>
              <a:rPr lang="zh-TW" altLang="zh-TW" sz="2400" dirty="0"/>
              <a:t>的那一刻</a:t>
            </a:r>
          </a:p>
          <a:p>
            <a:pPr>
              <a:lnSpc>
                <a:spcPct val="150000"/>
              </a:lnSpc>
            </a:pPr>
            <a:r>
              <a:rPr lang="en-US" altLang="zh-TW" sz="2400" dirty="0"/>
              <a:t>T4</a:t>
            </a:r>
            <a:r>
              <a:rPr lang="zh-TW" altLang="zh-TW" sz="2400" dirty="0"/>
              <a:t>：前置攝像頭完全可見超車的那</a:t>
            </a:r>
            <a:r>
              <a:rPr lang="zh-TW" altLang="zh-TW" sz="2400" dirty="0" smtClean="0"/>
              <a:t>一刻</a:t>
            </a:r>
            <a:endParaRPr lang="en-US" altLang="zh-TW" sz="2400" dirty="0" smtClean="0"/>
          </a:p>
          <a:p>
            <a:pPr marL="342900" indent="-342900">
              <a:lnSpc>
                <a:spcPct val="150000"/>
              </a:lnSpc>
              <a:buFont typeface="Arial" panose="020B0604020202020204" pitchFamily="34" charset="0"/>
              <a:buChar char="•"/>
            </a:pPr>
            <a:r>
              <a:rPr lang="zh-TW" altLang="zh-TW" sz="2400" dirty="0" smtClean="0"/>
              <a:t>通過使用兩種方法來計算每個時間點</a:t>
            </a:r>
            <a:r>
              <a:rPr lang="zh-TW" altLang="en-US" sz="2400" dirty="0" smtClean="0"/>
              <a:t>超車者</a:t>
            </a:r>
            <a:r>
              <a:rPr lang="zh-TW" altLang="zh-TW" sz="2400" dirty="0" smtClean="0"/>
              <a:t>與其他車輛之間的</a:t>
            </a:r>
            <a:r>
              <a:rPr lang="zh-TW" altLang="zh-TW" sz="2400" b="1" dirty="0" smtClean="0"/>
              <a:t>縱向距離</a:t>
            </a:r>
            <a:r>
              <a:rPr lang="zh-TW" altLang="zh-TW" sz="2400" dirty="0" smtClean="0"/>
              <a:t>：（</a:t>
            </a:r>
            <a:r>
              <a:rPr lang="en-US" altLang="zh-TW" sz="2400" dirty="0" err="1" smtClean="0"/>
              <a:t>i</a:t>
            </a:r>
            <a:r>
              <a:rPr lang="zh-TW" altLang="zh-TW" sz="2400" dirty="0" smtClean="0"/>
              <a:t>）用於短距離計算（≦</a:t>
            </a:r>
            <a:r>
              <a:rPr lang="en-US" altLang="zh-TW" sz="2400" dirty="0" smtClean="0"/>
              <a:t>75 m</a:t>
            </a:r>
            <a:r>
              <a:rPr lang="zh-TW" altLang="zh-TW" sz="2400" dirty="0" smtClean="0"/>
              <a:t>）的基於影像的方法，以及（</a:t>
            </a:r>
            <a:r>
              <a:rPr lang="en-US" altLang="zh-TW" sz="2400" dirty="0" smtClean="0"/>
              <a:t>ii</a:t>
            </a:r>
            <a:r>
              <a:rPr lang="zh-TW" altLang="zh-TW" sz="2400" dirty="0" smtClean="0"/>
              <a:t>）用於短距離計算的基於時間的方法長距離計算（</a:t>
            </a:r>
            <a:r>
              <a:rPr lang="en-US" altLang="zh-TW" sz="2400" dirty="0" smtClean="0"/>
              <a:t>&gt; 75 m</a:t>
            </a:r>
            <a:r>
              <a:rPr lang="zh-TW" altLang="zh-TW" sz="2400" dirty="0" smtClean="0"/>
              <a:t>，</a:t>
            </a:r>
            <a:r>
              <a:rPr lang="en-US" altLang="zh-TW" sz="2400" dirty="0" smtClean="0"/>
              <a:t>≤900m</a:t>
            </a:r>
            <a:r>
              <a:rPr lang="zh-TW" altLang="zh-TW" sz="2400" dirty="0" smtClean="0"/>
              <a:t>）。</a:t>
            </a:r>
          </a:p>
          <a:p>
            <a:pPr marL="342900" indent="-342900">
              <a:lnSpc>
                <a:spcPct val="150000"/>
              </a:lnSpc>
              <a:buFont typeface="Arial" panose="020B0604020202020204" pitchFamily="34" charset="0"/>
              <a:buChar char="•"/>
            </a:pPr>
            <a:endParaRPr lang="zh-TW" altLang="zh-TW" sz="2400" dirty="0"/>
          </a:p>
        </p:txBody>
      </p:sp>
      <p:sp>
        <p:nvSpPr>
          <p:cNvPr id="3" name="文字方塊 2"/>
          <p:cNvSpPr txBox="1"/>
          <p:nvPr/>
        </p:nvSpPr>
        <p:spPr>
          <a:xfrm>
            <a:off x="1176950" y="226337"/>
            <a:ext cx="5147563" cy="461665"/>
          </a:xfrm>
          <a:prstGeom prst="rect">
            <a:avLst/>
          </a:prstGeom>
          <a:noFill/>
        </p:spPr>
        <p:txBody>
          <a:bodyPr wrap="none" rtlCol="0">
            <a:spAutoFit/>
          </a:bodyPr>
          <a:lstStyle/>
          <a:p>
            <a:r>
              <a:rPr lang="en-US" altLang="zh-TW" sz="2400" dirty="0"/>
              <a:t>Material and </a:t>
            </a:r>
            <a:r>
              <a:rPr lang="en-US" altLang="zh-TW" sz="2400" dirty="0" smtClean="0"/>
              <a:t>methods-</a:t>
            </a:r>
            <a:r>
              <a:rPr lang="zh-TW" altLang="en-US" sz="2400" dirty="0" smtClean="0"/>
              <a:t>數據收集與處理</a:t>
            </a:r>
            <a:endParaRPr lang="zh-TW" altLang="en-US" sz="2400" dirty="0"/>
          </a:p>
        </p:txBody>
      </p:sp>
    </p:spTree>
    <p:extLst>
      <p:ext uri="{BB962C8B-B14F-4D97-AF65-F5344CB8AC3E}">
        <p14:creationId xmlns:p14="http://schemas.microsoft.com/office/powerpoint/2010/main" val="1787523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308324"/>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t>分析了</a:t>
            </a:r>
            <a:r>
              <a:rPr lang="en-US" altLang="zh-TW" sz="2400" dirty="0"/>
              <a:t>45</a:t>
            </a:r>
            <a:r>
              <a:rPr lang="zh-TW" altLang="zh-TW" sz="2400" dirty="0"/>
              <a:t>起超車案例</a:t>
            </a:r>
            <a:r>
              <a:rPr lang="zh-TW" altLang="zh-TW" sz="2400" dirty="0" smtClean="0"/>
              <a:t>，</a:t>
            </a:r>
            <a:r>
              <a:rPr lang="zh-TW" altLang="en-US" sz="2400" dirty="0" smtClean="0"/>
              <a:t>可將案例分為三組：</a:t>
            </a:r>
            <a:r>
              <a:rPr lang="en-US" altLang="zh-TW" sz="2400" dirty="0" smtClean="0"/>
              <a:t>(</a:t>
            </a:r>
            <a:r>
              <a:rPr lang="en-US" altLang="zh-TW" sz="2400" dirty="0" err="1" smtClean="0"/>
              <a:t>i</a:t>
            </a:r>
            <a:r>
              <a:rPr lang="en-US" altLang="zh-TW" sz="2400" dirty="0"/>
              <a:t>)</a:t>
            </a:r>
            <a:r>
              <a:rPr lang="zh-TW" altLang="zh-TW" sz="2400" dirty="0"/>
              <a:t>無來車</a:t>
            </a:r>
            <a:r>
              <a:rPr lang="en-US" altLang="zh-TW" sz="2400" dirty="0"/>
              <a:t>(no-oncoming)</a:t>
            </a:r>
            <a:r>
              <a:rPr lang="zh-TW" altLang="zh-TW" sz="2400" dirty="0"/>
              <a:t>、</a:t>
            </a:r>
            <a:r>
              <a:rPr lang="en-US" altLang="zh-TW" sz="2400" dirty="0"/>
              <a:t>(ii)</a:t>
            </a:r>
            <a:r>
              <a:rPr lang="zh-TW" altLang="zh-TW" sz="2400" dirty="0"/>
              <a:t>有來車</a:t>
            </a:r>
            <a:r>
              <a:rPr lang="en-US" altLang="zh-TW" sz="2400" dirty="0"/>
              <a:t>(oncoming)</a:t>
            </a:r>
            <a:r>
              <a:rPr lang="zh-TW" altLang="zh-TW" sz="2400" dirty="0"/>
              <a:t>和</a:t>
            </a:r>
            <a:r>
              <a:rPr lang="en-US" altLang="zh-TW" sz="2400" dirty="0"/>
              <a:t>(iii)</a:t>
            </a:r>
            <a:r>
              <a:rPr lang="zh-TW" altLang="zh-TW" sz="2400" dirty="0"/>
              <a:t>有新來車</a:t>
            </a:r>
            <a:r>
              <a:rPr lang="en-US" altLang="zh-TW" sz="2400" dirty="0"/>
              <a:t>(new-oncoming</a:t>
            </a:r>
            <a:r>
              <a:rPr lang="en-US" altLang="zh-TW" sz="2400" dirty="0" smtClean="0"/>
              <a:t>)</a:t>
            </a:r>
            <a:r>
              <a:rPr lang="zh-TW" altLang="en-US" sz="2400" dirty="0" smtClean="0"/>
              <a:t>，</a:t>
            </a:r>
            <a:r>
              <a:rPr lang="zh-TW" altLang="zh-TW" sz="2400" dirty="0"/>
              <a:t>前兩組代表在超車過程中沒有觀察到與</a:t>
            </a:r>
            <a:r>
              <a:rPr lang="en-US" altLang="zh-TW" sz="2400" dirty="0"/>
              <a:t>t1</a:t>
            </a:r>
            <a:r>
              <a:rPr lang="zh-TW" altLang="zh-TW" sz="2400" dirty="0"/>
              <a:t>相反方向的</a:t>
            </a:r>
            <a:r>
              <a:rPr lang="zh-TW" altLang="zh-TW" sz="2400" dirty="0" smtClean="0"/>
              <a:t>變化情況</a:t>
            </a:r>
            <a:r>
              <a:rPr lang="zh-TW" altLang="zh-TW" sz="2400" dirty="0"/>
              <a:t>，後一組代表在超車過程中發生與</a:t>
            </a:r>
            <a:r>
              <a:rPr lang="en-US" altLang="zh-TW" sz="2400" dirty="0"/>
              <a:t>t1</a:t>
            </a:r>
            <a:r>
              <a:rPr lang="zh-TW" altLang="zh-TW" sz="2400" dirty="0"/>
              <a:t>相反方向的</a:t>
            </a:r>
            <a:r>
              <a:rPr lang="zh-TW" altLang="zh-TW" sz="2400" dirty="0" smtClean="0"/>
              <a:t>變化情況</a:t>
            </a:r>
            <a:r>
              <a:rPr lang="zh-TW" altLang="zh-TW" sz="2400" dirty="0"/>
              <a:t>。</a:t>
            </a:r>
            <a:endParaRPr lang="zh-TW" altLang="en-US" sz="2400" dirty="0"/>
          </a:p>
        </p:txBody>
      </p:sp>
      <p:sp>
        <p:nvSpPr>
          <p:cNvPr id="3" name="文字方塊 2"/>
          <p:cNvSpPr txBox="1"/>
          <p:nvPr/>
        </p:nvSpPr>
        <p:spPr>
          <a:xfrm>
            <a:off x="1176950" y="226337"/>
            <a:ext cx="1079142" cy="461665"/>
          </a:xfrm>
          <a:prstGeom prst="rect">
            <a:avLst/>
          </a:prstGeom>
          <a:noFill/>
        </p:spPr>
        <p:txBody>
          <a:bodyPr wrap="none" rtlCol="0">
            <a:spAutoFit/>
          </a:bodyPr>
          <a:lstStyle/>
          <a:p>
            <a:r>
              <a:rPr lang="en-US" altLang="zh-TW" sz="2400" dirty="0"/>
              <a:t>Results</a:t>
            </a:r>
            <a:endParaRPr lang="zh-TW" altLang="en-US" sz="2400" dirty="0"/>
          </a:p>
        </p:txBody>
      </p:sp>
      <p:pic>
        <p:nvPicPr>
          <p:cNvPr id="4" name="圖片 3"/>
          <p:cNvPicPr/>
          <p:nvPr/>
        </p:nvPicPr>
        <p:blipFill>
          <a:blip r:embed="rId2">
            <a:extLst>
              <a:ext uri="{28A0092B-C50C-407E-A947-70E740481C1C}">
                <a14:useLocalDpi xmlns:a14="http://schemas.microsoft.com/office/drawing/2010/main" val="0"/>
              </a:ext>
            </a:extLst>
          </a:blip>
          <a:stretch>
            <a:fillRect/>
          </a:stretch>
        </p:blipFill>
        <p:spPr>
          <a:xfrm>
            <a:off x="1729212" y="3125554"/>
            <a:ext cx="9316015" cy="3732446"/>
          </a:xfrm>
          <a:prstGeom prst="rect">
            <a:avLst/>
          </a:prstGeom>
        </p:spPr>
      </p:pic>
      <p:sp>
        <p:nvSpPr>
          <p:cNvPr id="5" name="矩形 4"/>
          <p:cNvSpPr/>
          <p:nvPr/>
        </p:nvSpPr>
        <p:spPr>
          <a:xfrm>
            <a:off x="6147303" y="4318503"/>
            <a:ext cx="534154" cy="28971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7386118" y="4318502"/>
            <a:ext cx="534154" cy="28971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8807513" y="5981322"/>
            <a:ext cx="534154" cy="28971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4722891" y="5981323"/>
            <a:ext cx="534154" cy="28971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161761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對樣本</a:t>
            </a:r>
            <a:r>
              <a:rPr lang="zh-TW" altLang="zh-TW" sz="2400" dirty="0"/>
              <a:t>進行單因子變異數</a:t>
            </a:r>
            <a:r>
              <a:rPr lang="zh-TW" altLang="zh-TW" sz="2400" dirty="0" smtClean="0"/>
              <a:t>分析，</a:t>
            </a:r>
            <a:r>
              <a:rPr lang="zh-TW" altLang="zh-TW" sz="2400" dirty="0"/>
              <a:t>以</a:t>
            </a:r>
            <a:r>
              <a:rPr lang="en-US" altLang="zh-TW" sz="2400" dirty="0"/>
              <a:t>t1</a:t>
            </a:r>
            <a:r>
              <a:rPr lang="zh-TW" altLang="zh-TW" sz="2400" dirty="0"/>
              <a:t>時的相對交通狀況</a:t>
            </a:r>
            <a:r>
              <a:rPr lang="zh-TW" altLang="zh-TW" sz="2400" dirty="0" smtClean="0"/>
              <a:t>為</a:t>
            </a:r>
            <a:r>
              <a:rPr lang="zh-TW" altLang="en-US" sz="2400" dirty="0"/>
              <a:t>參數</a:t>
            </a:r>
            <a:r>
              <a:rPr lang="zh-TW" altLang="zh-TW" sz="2400" dirty="0" smtClean="0"/>
              <a:t>，</a:t>
            </a:r>
            <a:r>
              <a:rPr lang="zh-TW" altLang="zh-TW" sz="2400" dirty="0"/>
              <a:t>分析了「無來車」和「有來車」兩種情况</a:t>
            </a:r>
            <a:endParaRPr lang="en-US" altLang="zh-TW" sz="2400" dirty="0" smtClean="0"/>
          </a:p>
          <a:p>
            <a:pPr marL="342900" indent="-342900">
              <a:lnSpc>
                <a:spcPct val="150000"/>
              </a:lnSpc>
              <a:buFont typeface="Arial" panose="020B0604020202020204" pitchFamily="34" charset="0"/>
              <a:buChar char="•"/>
            </a:pPr>
            <a:r>
              <a:rPr lang="zh-TW" altLang="zh-TW" sz="2400" dirty="0" smtClean="0"/>
              <a:t>在</a:t>
            </a:r>
            <a:r>
              <a:rPr lang="en-US" altLang="zh-TW" sz="2400" dirty="0"/>
              <a:t>Opposite</a:t>
            </a:r>
            <a:r>
              <a:rPr lang="zh-TW" altLang="zh-TW" sz="2400" dirty="0"/>
              <a:t>時距</a:t>
            </a:r>
            <a:r>
              <a:rPr lang="en-US" altLang="zh-TW" sz="2400" dirty="0"/>
              <a:t>(TH)</a:t>
            </a:r>
            <a:r>
              <a:rPr lang="zh-TW" altLang="zh-TW" sz="2400" dirty="0"/>
              <a:t>方面發現了顯著差異，</a:t>
            </a:r>
            <a:r>
              <a:rPr lang="en-US" altLang="zh-TW" sz="2400" dirty="0"/>
              <a:t>F(2, 44) = 4.78, p = .034</a:t>
            </a:r>
            <a:r>
              <a:rPr lang="zh-TW" altLang="zh-TW" sz="2400" dirty="0"/>
              <a:t>，表明「無來車」條件下</a:t>
            </a:r>
            <a:r>
              <a:rPr lang="en-US" altLang="zh-TW" sz="2400" dirty="0"/>
              <a:t>Opposite</a:t>
            </a:r>
            <a:r>
              <a:rPr lang="zh-TW" altLang="zh-TW" sz="2400" dirty="0"/>
              <a:t>時距的平均值高於「有來車」條件下</a:t>
            </a:r>
            <a:r>
              <a:rPr lang="en-US" altLang="zh-TW" sz="2400" dirty="0"/>
              <a:t>Opposite</a:t>
            </a:r>
            <a:r>
              <a:rPr lang="zh-TW" altLang="zh-TW" sz="2400" dirty="0"/>
              <a:t>時距的平均值</a:t>
            </a:r>
            <a:r>
              <a:rPr lang="en-US" altLang="zh-TW" sz="2400" dirty="0"/>
              <a:t>(M = 14.65, SD = 6.28; M = 11.22, SD = </a:t>
            </a:r>
            <a:r>
              <a:rPr lang="en-US" altLang="zh-TW" sz="2400" dirty="0" smtClean="0"/>
              <a:t>3.97)</a:t>
            </a:r>
            <a:endParaRPr lang="zh-TW" altLang="en-US" sz="2400" dirty="0"/>
          </a:p>
        </p:txBody>
      </p:sp>
      <p:sp>
        <p:nvSpPr>
          <p:cNvPr id="3" name="文字方塊 2"/>
          <p:cNvSpPr txBox="1"/>
          <p:nvPr/>
        </p:nvSpPr>
        <p:spPr>
          <a:xfrm>
            <a:off x="1176950" y="226337"/>
            <a:ext cx="2973891" cy="461665"/>
          </a:xfrm>
          <a:prstGeom prst="rect">
            <a:avLst/>
          </a:prstGeom>
          <a:noFill/>
        </p:spPr>
        <p:txBody>
          <a:bodyPr wrap="none" rtlCol="0">
            <a:spAutoFit/>
          </a:bodyPr>
          <a:lstStyle/>
          <a:p>
            <a:r>
              <a:rPr lang="en-US" altLang="zh-TW" sz="2400" dirty="0" smtClean="0"/>
              <a:t>Results-t1</a:t>
            </a:r>
            <a:r>
              <a:rPr lang="zh-TW" altLang="en-US" sz="2400" dirty="0" smtClean="0"/>
              <a:t>的交通狀況</a:t>
            </a:r>
            <a:endParaRPr lang="zh-TW" altLang="en-US" sz="2400" dirty="0"/>
          </a:p>
        </p:txBody>
      </p:sp>
      <p:pic>
        <p:nvPicPr>
          <p:cNvPr id="4" name="圖片 3"/>
          <p:cNvPicPr/>
          <p:nvPr/>
        </p:nvPicPr>
        <p:blipFill rotWithShape="1">
          <a:blip r:embed="rId3">
            <a:extLst>
              <a:ext uri="{28A0092B-C50C-407E-A947-70E740481C1C}">
                <a14:useLocalDpi xmlns:a14="http://schemas.microsoft.com/office/drawing/2010/main" val="0"/>
              </a:ext>
            </a:extLst>
          </a:blip>
          <a:srcRect t="25274" r="-234" b="11976"/>
          <a:stretch/>
        </p:blipFill>
        <p:spPr>
          <a:xfrm>
            <a:off x="5115208" y="3666654"/>
            <a:ext cx="7088863" cy="3041964"/>
          </a:xfrm>
          <a:prstGeom prst="rect">
            <a:avLst/>
          </a:prstGeom>
        </p:spPr>
      </p:pic>
      <p:sp>
        <p:nvSpPr>
          <p:cNvPr id="6" name="矩形 5"/>
          <p:cNvSpPr/>
          <p:nvPr/>
        </p:nvSpPr>
        <p:spPr>
          <a:xfrm>
            <a:off x="11531107" y="5540721"/>
            <a:ext cx="537172" cy="313854"/>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9" name="圖片 8"/>
          <p:cNvPicPr/>
          <p:nvPr/>
        </p:nvPicPr>
        <p:blipFill rotWithShape="1">
          <a:blip r:embed="rId4">
            <a:extLst>
              <a:ext uri="{28A0092B-C50C-407E-A947-70E740481C1C}">
                <a14:useLocalDpi xmlns:a14="http://schemas.microsoft.com/office/drawing/2010/main" val="0"/>
              </a:ext>
            </a:extLst>
          </a:blip>
          <a:srcRect r="-86" b="66850"/>
          <a:stretch/>
        </p:blipFill>
        <p:spPr>
          <a:xfrm>
            <a:off x="0" y="3755948"/>
            <a:ext cx="4671588" cy="2863375"/>
          </a:xfrm>
          <a:prstGeom prst="rect">
            <a:avLst/>
          </a:prstGeom>
        </p:spPr>
      </p:pic>
    </p:spTree>
    <p:extLst>
      <p:ext uri="{BB962C8B-B14F-4D97-AF65-F5344CB8AC3E}">
        <p14:creationId xmlns:p14="http://schemas.microsoft.com/office/powerpoint/2010/main" val="103138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對樣本</a:t>
            </a:r>
            <a:r>
              <a:rPr lang="zh-TW" altLang="zh-TW" sz="2400" dirty="0"/>
              <a:t>進行了單因子變異數</a:t>
            </a:r>
            <a:r>
              <a:rPr lang="zh-TW" altLang="zh-TW" sz="2400" dirty="0" smtClean="0"/>
              <a:t>分析，</a:t>
            </a:r>
            <a:r>
              <a:rPr lang="zh-TW" altLang="zh-TW" sz="2400" dirty="0"/>
              <a:t>其中在</a:t>
            </a:r>
            <a:r>
              <a:rPr lang="en-US" altLang="zh-TW" sz="2400" dirty="0"/>
              <a:t>t2</a:t>
            </a:r>
            <a:r>
              <a:rPr lang="zh-TW" altLang="zh-TW" sz="2400" dirty="0" smtClean="0"/>
              <a:t>處</a:t>
            </a:r>
            <a:r>
              <a:rPr lang="zh-TW" altLang="en-US" sz="2400" dirty="0" smtClean="0"/>
              <a:t>對</a:t>
            </a:r>
            <a:r>
              <a:rPr lang="zh-TW" altLang="en-US" sz="2400" dirty="0"/>
              <a:t>向</a:t>
            </a:r>
            <a:r>
              <a:rPr lang="zh-TW" altLang="zh-TW" sz="2400" dirty="0" smtClean="0"/>
              <a:t>的</a:t>
            </a:r>
            <a:r>
              <a:rPr lang="zh-TW" altLang="zh-TW" sz="2400" dirty="0"/>
              <a:t>交通狀況作為自變量，具有以下三個條件：「無來車」、「有來車」和「有新來車</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在</a:t>
            </a:r>
            <a:r>
              <a:rPr lang="en-US" altLang="zh-TW" sz="2400" dirty="0" smtClean="0"/>
              <a:t>Opposite</a:t>
            </a:r>
            <a:r>
              <a:rPr lang="zh-TW" altLang="zh-TW" sz="2400" dirty="0" smtClean="0"/>
              <a:t>時距</a:t>
            </a:r>
            <a:r>
              <a:rPr lang="en-US" altLang="zh-TW" sz="2400" dirty="0" smtClean="0"/>
              <a:t>(TH)</a:t>
            </a:r>
            <a:r>
              <a:rPr lang="zh-TW" altLang="zh-TW" sz="2400" dirty="0" smtClean="0"/>
              <a:t>方面發現了顯著差異，</a:t>
            </a:r>
            <a:r>
              <a:rPr lang="en-US" altLang="zh-TW" sz="2400" dirty="0"/>
              <a:t>F(2, 44) = 3.77, p = .031</a:t>
            </a:r>
            <a:r>
              <a:rPr lang="zh-TW" altLang="zh-TW" sz="2400" dirty="0"/>
              <a:t>。</a:t>
            </a:r>
            <a:r>
              <a:rPr lang="en-US" altLang="zh-TW" sz="2400" dirty="0" err="1"/>
              <a:t>Scheffé</a:t>
            </a:r>
            <a:r>
              <a:rPr lang="zh-TW" altLang="zh-TW" sz="2400" dirty="0"/>
              <a:t>事後比較表明，「有來車」情況下到達</a:t>
            </a:r>
            <a:r>
              <a:rPr lang="en-US" altLang="zh-TW" sz="2400" dirty="0"/>
              <a:t>Opposite</a:t>
            </a:r>
            <a:r>
              <a:rPr lang="zh-TW" altLang="zh-TW" sz="2400" dirty="0"/>
              <a:t>的平均時間顯著低於</a:t>
            </a:r>
            <a:r>
              <a:rPr lang="en-US" altLang="zh-TW" sz="2400" dirty="0"/>
              <a:t>“</a:t>
            </a:r>
            <a:r>
              <a:rPr lang="zh-TW" altLang="zh-TW" sz="2400" dirty="0"/>
              <a:t>「無來車」情況下的平均時間</a:t>
            </a:r>
            <a:r>
              <a:rPr lang="en-US" altLang="zh-TW" sz="2400" dirty="0"/>
              <a:t>(p = 0.04)</a:t>
            </a:r>
            <a:r>
              <a:rPr lang="zh-TW" altLang="zh-TW" sz="2400" dirty="0"/>
              <a:t>。</a:t>
            </a:r>
            <a:endParaRPr lang="zh-TW" altLang="en-US" sz="2400" dirty="0"/>
          </a:p>
        </p:txBody>
      </p:sp>
      <p:sp>
        <p:nvSpPr>
          <p:cNvPr id="3" name="文字方塊 2"/>
          <p:cNvSpPr txBox="1"/>
          <p:nvPr/>
        </p:nvSpPr>
        <p:spPr>
          <a:xfrm>
            <a:off x="1176950" y="226337"/>
            <a:ext cx="2973891" cy="461665"/>
          </a:xfrm>
          <a:prstGeom prst="rect">
            <a:avLst/>
          </a:prstGeom>
          <a:noFill/>
        </p:spPr>
        <p:txBody>
          <a:bodyPr wrap="none" rtlCol="0">
            <a:spAutoFit/>
          </a:bodyPr>
          <a:lstStyle/>
          <a:p>
            <a:r>
              <a:rPr lang="en-US" altLang="zh-TW" sz="2400" dirty="0" smtClean="0"/>
              <a:t>Results-t2</a:t>
            </a:r>
            <a:r>
              <a:rPr lang="zh-TW" altLang="en-US" sz="2400" dirty="0" smtClean="0"/>
              <a:t>的交通狀況</a:t>
            </a:r>
            <a:endParaRPr lang="zh-TW" altLang="en-US" sz="2400" dirty="0"/>
          </a:p>
        </p:txBody>
      </p:sp>
      <p:pic>
        <p:nvPicPr>
          <p:cNvPr id="4" name="圖片 3"/>
          <p:cNvPicPr/>
          <p:nvPr/>
        </p:nvPicPr>
        <p:blipFill rotWithShape="1">
          <a:blip r:embed="rId3">
            <a:extLst>
              <a:ext uri="{28A0092B-C50C-407E-A947-70E740481C1C}">
                <a14:useLocalDpi xmlns:a14="http://schemas.microsoft.com/office/drawing/2010/main" val="0"/>
              </a:ext>
            </a:extLst>
          </a:blip>
          <a:srcRect t="21975" r="404" b="20063"/>
          <a:stretch/>
        </p:blipFill>
        <p:spPr>
          <a:xfrm>
            <a:off x="923453" y="3761033"/>
            <a:ext cx="11018068" cy="2929478"/>
          </a:xfrm>
          <a:prstGeom prst="rect">
            <a:avLst/>
          </a:prstGeom>
        </p:spPr>
      </p:pic>
      <p:sp>
        <p:nvSpPr>
          <p:cNvPr id="5" name="矩形 4"/>
          <p:cNvSpPr/>
          <p:nvPr/>
        </p:nvSpPr>
        <p:spPr>
          <a:xfrm>
            <a:off x="11168955" y="5441133"/>
            <a:ext cx="537172" cy="313854"/>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66653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416320"/>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對樣本</a:t>
            </a:r>
            <a:r>
              <a:rPr lang="zh-TW" altLang="zh-TW" sz="2400" dirty="0"/>
              <a:t>進行了單因子變異數</a:t>
            </a:r>
            <a:r>
              <a:rPr lang="zh-TW" altLang="zh-TW" sz="2400" dirty="0" smtClean="0"/>
              <a:t>分析，</a:t>
            </a:r>
            <a:r>
              <a:rPr lang="zh-TW" altLang="zh-TW" sz="2400" dirty="0"/>
              <a:t>其中在</a:t>
            </a:r>
            <a:r>
              <a:rPr lang="en-US" altLang="zh-TW" sz="2400" dirty="0"/>
              <a:t>t3</a:t>
            </a:r>
            <a:r>
              <a:rPr lang="zh-TW" altLang="zh-TW" sz="2400" dirty="0"/>
              <a:t>處相反的交通狀況作為自變量，並具有三個條件：「無來車」、「有來車」和「有新來車」。到</a:t>
            </a:r>
            <a:r>
              <a:rPr lang="en-US" altLang="zh-TW" sz="2400" dirty="0"/>
              <a:t>Opposite</a:t>
            </a:r>
            <a:r>
              <a:rPr lang="zh-TW" altLang="zh-TW" sz="2400" dirty="0"/>
              <a:t>的時間方面，存在顯著差異，</a:t>
            </a:r>
            <a:r>
              <a:rPr lang="zh-TW" altLang="zh-TW" sz="2400" dirty="0" smtClean="0"/>
              <a:t>即</a:t>
            </a:r>
            <a:r>
              <a:rPr lang="zh-TW" altLang="en-US" sz="2400" dirty="0" smtClean="0"/>
              <a:t>對向</a:t>
            </a:r>
            <a:r>
              <a:rPr lang="zh-TW" altLang="zh-TW" sz="2400" dirty="0" smtClean="0"/>
              <a:t>流量</a:t>
            </a:r>
            <a:r>
              <a:rPr lang="zh-TW" altLang="zh-TW" sz="2400" dirty="0"/>
              <a:t>的函數</a:t>
            </a:r>
            <a:r>
              <a:rPr lang="en-US" altLang="zh-TW" sz="2400" dirty="0"/>
              <a:t>F(2, 40) = 7.54, p = 0.002</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en-US" altLang="zh-TW" sz="2400" dirty="0" err="1"/>
              <a:t>Scheffé</a:t>
            </a:r>
            <a:r>
              <a:rPr lang="zh-TW" altLang="zh-TW" sz="2400" dirty="0"/>
              <a:t>事後比較顯示，「無來車」條件的相對</a:t>
            </a:r>
            <a:r>
              <a:rPr lang="zh-TW" altLang="zh-TW" sz="2400" b="1" dirty="0"/>
              <a:t>平均前進時間明顯長於</a:t>
            </a:r>
            <a:r>
              <a:rPr lang="zh-TW" altLang="zh-TW" sz="2400" dirty="0"/>
              <a:t>「有來車」條件</a:t>
            </a:r>
            <a:r>
              <a:rPr lang="en-US" altLang="zh-TW" sz="2400" dirty="0"/>
              <a:t>(p = 0.002)</a:t>
            </a:r>
            <a:r>
              <a:rPr lang="zh-TW" altLang="zh-TW" sz="2400" dirty="0"/>
              <a:t>，而與</a:t>
            </a:r>
            <a:r>
              <a:rPr lang="en-US" altLang="zh-TW" sz="2400" dirty="0"/>
              <a:t>“</a:t>
            </a:r>
            <a:r>
              <a:rPr lang="zh-TW" altLang="zh-TW" sz="2400" dirty="0"/>
              <a:t>「有新來車」條件相比則僅稍高一些</a:t>
            </a:r>
            <a:r>
              <a:rPr lang="en-US" altLang="zh-TW" sz="2400" dirty="0"/>
              <a:t>(p = 0.091)</a:t>
            </a:r>
            <a:r>
              <a:rPr lang="zh-TW" altLang="zh-TW" sz="2400" dirty="0" smtClean="0"/>
              <a:t>。</a:t>
            </a:r>
            <a:endParaRPr lang="en-US" altLang="zh-TW" sz="2400" dirty="0" smtClean="0"/>
          </a:p>
        </p:txBody>
      </p:sp>
      <p:sp>
        <p:nvSpPr>
          <p:cNvPr id="3" name="文字方塊 2"/>
          <p:cNvSpPr txBox="1"/>
          <p:nvPr/>
        </p:nvSpPr>
        <p:spPr>
          <a:xfrm>
            <a:off x="1176950" y="226337"/>
            <a:ext cx="2973891" cy="461665"/>
          </a:xfrm>
          <a:prstGeom prst="rect">
            <a:avLst/>
          </a:prstGeom>
          <a:noFill/>
        </p:spPr>
        <p:txBody>
          <a:bodyPr wrap="none" rtlCol="0">
            <a:spAutoFit/>
          </a:bodyPr>
          <a:lstStyle/>
          <a:p>
            <a:r>
              <a:rPr lang="en-US" altLang="zh-TW" sz="2400" dirty="0" smtClean="0"/>
              <a:t>Results-t3</a:t>
            </a:r>
            <a:r>
              <a:rPr lang="zh-TW" altLang="en-US" sz="2400" dirty="0" smtClean="0"/>
              <a:t>的交通狀況</a:t>
            </a:r>
            <a:endParaRPr lang="zh-TW" altLang="en-US" sz="2400" dirty="0"/>
          </a:p>
        </p:txBody>
      </p:sp>
      <p:pic>
        <p:nvPicPr>
          <p:cNvPr id="4" name="圖片 3"/>
          <p:cNvPicPr/>
          <p:nvPr/>
        </p:nvPicPr>
        <p:blipFill rotWithShape="1">
          <a:blip r:embed="rId2">
            <a:extLst>
              <a:ext uri="{28A0092B-C50C-407E-A947-70E740481C1C}">
                <a14:useLocalDpi xmlns:a14="http://schemas.microsoft.com/office/drawing/2010/main" val="0"/>
              </a:ext>
            </a:extLst>
          </a:blip>
          <a:srcRect t="21616" r="517" b="21583"/>
          <a:stretch/>
        </p:blipFill>
        <p:spPr>
          <a:xfrm>
            <a:off x="2752253" y="4028792"/>
            <a:ext cx="9044412" cy="2670772"/>
          </a:xfrm>
          <a:prstGeom prst="rect">
            <a:avLst/>
          </a:prstGeom>
        </p:spPr>
      </p:pic>
      <p:sp>
        <p:nvSpPr>
          <p:cNvPr id="6" name="矩形 5"/>
          <p:cNvSpPr/>
          <p:nvPr/>
        </p:nvSpPr>
        <p:spPr>
          <a:xfrm>
            <a:off x="10987899" y="5529290"/>
            <a:ext cx="537172" cy="313854"/>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56833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就超車時間而言，作為</a:t>
            </a:r>
            <a:r>
              <a:rPr lang="zh-TW" altLang="en-US" sz="2400" dirty="0" smtClean="0"/>
              <a:t>對向</a:t>
            </a:r>
            <a:r>
              <a:rPr lang="zh-TW" altLang="zh-TW" sz="2400" dirty="0" smtClean="0"/>
              <a:t>交通量的函數，</a:t>
            </a:r>
            <a:r>
              <a:rPr lang="en-US" altLang="zh-TW" sz="2400" dirty="0" smtClean="0"/>
              <a:t>F(2, 40) = 8.84, p = 0.001.</a:t>
            </a:r>
            <a:r>
              <a:rPr lang="zh-TW" altLang="zh-TW" sz="2400" dirty="0" smtClean="0"/>
              <a:t>，也存在顯著差異</a:t>
            </a:r>
            <a:endParaRPr lang="en-US" altLang="zh-TW" sz="2400" dirty="0" smtClean="0"/>
          </a:p>
          <a:p>
            <a:pPr marL="342900" indent="-342900">
              <a:lnSpc>
                <a:spcPct val="150000"/>
              </a:lnSpc>
              <a:buFont typeface="Arial" panose="020B0604020202020204" pitchFamily="34" charset="0"/>
              <a:buChar char="•"/>
            </a:pPr>
            <a:r>
              <a:rPr lang="en-US" altLang="zh-TW" sz="2400" dirty="0" err="1"/>
              <a:t>Scheffé</a:t>
            </a:r>
            <a:r>
              <a:rPr lang="zh-TW" altLang="zh-TW" sz="2400" dirty="0"/>
              <a:t>事後比較表明，「無來車」條件下超車的平均時間明顯</a:t>
            </a:r>
            <a:r>
              <a:rPr lang="zh-TW" altLang="zh-TW" sz="2400" b="1" dirty="0"/>
              <a:t>高於</a:t>
            </a:r>
            <a:r>
              <a:rPr lang="zh-TW" altLang="zh-TW" sz="2400" dirty="0"/>
              <a:t>「有來車」條件下的平均前進時間</a:t>
            </a:r>
            <a:r>
              <a:rPr lang="en-US" altLang="zh-TW" sz="2400" dirty="0"/>
              <a:t>(p = 0.005)</a:t>
            </a:r>
            <a:r>
              <a:rPr lang="zh-TW" altLang="zh-TW" sz="2400" dirty="0"/>
              <a:t>和「有新來車」條件下的平均前進時間</a:t>
            </a:r>
            <a:r>
              <a:rPr lang="en-US" altLang="zh-TW" sz="2400" dirty="0"/>
              <a:t>(p = 0.007)</a:t>
            </a:r>
            <a:r>
              <a:rPr lang="zh-TW" altLang="zh-TW" sz="2400" dirty="0" smtClean="0"/>
              <a:t>。</a:t>
            </a:r>
            <a:endParaRPr lang="en-US" altLang="zh-TW" sz="2400" dirty="0" smtClean="0"/>
          </a:p>
        </p:txBody>
      </p:sp>
      <p:sp>
        <p:nvSpPr>
          <p:cNvPr id="3" name="文字方塊 2"/>
          <p:cNvSpPr txBox="1"/>
          <p:nvPr/>
        </p:nvSpPr>
        <p:spPr>
          <a:xfrm>
            <a:off x="1176950" y="226337"/>
            <a:ext cx="2973891" cy="461665"/>
          </a:xfrm>
          <a:prstGeom prst="rect">
            <a:avLst/>
          </a:prstGeom>
          <a:noFill/>
        </p:spPr>
        <p:txBody>
          <a:bodyPr wrap="none" rtlCol="0">
            <a:spAutoFit/>
          </a:bodyPr>
          <a:lstStyle/>
          <a:p>
            <a:r>
              <a:rPr lang="en-US" altLang="zh-TW" sz="2400" dirty="0" smtClean="0"/>
              <a:t>Results-t3</a:t>
            </a:r>
            <a:r>
              <a:rPr lang="zh-TW" altLang="en-US" sz="2400" dirty="0" smtClean="0"/>
              <a:t>的交通狀況</a:t>
            </a:r>
            <a:endParaRPr lang="zh-TW" altLang="en-US" sz="2400" dirty="0"/>
          </a:p>
        </p:txBody>
      </p:sp>
      <p:pic>
        <p:nvPicPr>
          <p:cNvPr id="4" name="圖片 3"/>
          <p:cNvPicPr/>
          <p:nvPr/>
        </p:nvPicPr>
        <p:blipFill rotWithShape="1">
          <a:blip r:embed="rId2">
            <a:extLst>
              <a:ext uri="{28A0092B-C50C-407E-A947-70E740481C1C}">
                <a14:useLocalDpi xmlns:a14="http://schemas.microsoft.com/office/drawing/2010/main" val="0"/>
              </a:ext>
            </a:extLst>
          </a:blip>
          <a:srcRect l="1" t="21192" r="-116" b="21831"/>
          <a:stretch/>
        </p:blipFill>
        <p:spPr>
          <a:xfrm>
            <a:off x="2335794" y="3761032"/>
            <a:ext cx="9134947" cy="3096967"/>
          </a:xfrm>
          <a:prstGeom prst="rect">
            <a:avLst/>
          </a:prstGeom>
        </p:spPr>
      </p:pic>
      <p:sp>
        <p:nvSpPr>
          <p:cNvPr id="5" name="矩形 4"/>
          <p:cNvSpPr/>
          <p:nvPr/>
        </p:nvSpPr>
        <p:spPr>
          <a:xfrm>
            <a:off x="10855106" y="5794219"/>
            <a:ext cx="615636" cy="35308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611784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在</a:t>
            </a:r>
            <a:r>
              <a:rPr lang="zh-TW" altLang="zh-TW" sz="2400" dirty="0"/>
              <a:t>到</a:t>
            </a:r>
            <a:r>
              <a:rPr lang="en-US" altLang="zh-TW" sz="2400" dirty="0"/>
              <a:t>Overtaken</a:t>
            </a:r>
            <a:r>
              <a:rPr lang="zh-TW" altLang="zh-TW" sz="2400" dirty="0"/>
              <a:t>的橫向距離方面，作為反向交通的函數，</a:t>
            </a:r>
            <a:r>
              <a:rPr lang="en-US" altLang="zh-TW" sz="2400" dirty="0"/>
              <a:t>F(2, 40) = 4.44, p = .018</a:t>
            </a:r>
            <a:r>
              <a:rPr lang="zh-TW" altLang="zh-TW" sz="2400" dirty="0"/>
              <a:t>，存在顯著差異</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en-US" altLang="zh-TW" sz="2400" dirty="0" err="1" smtClean="0"/>
              <a:t>Scheffé</a:t>
            </a:r>
            <a:r>
              <a:rPr lang="zh-TW" altLang="zh-TW" sz="2400" dirty="0"/>
              <a:t>事後比較表明，「無來車」條件下</a:t>
            </a:r>
            <a:r>
              <a:rPr lang="en-US" altLang="zh-TW" sz="2400" dirty="0"/>
              <a:t>Overtaken</a:t>
            </a:r>
            <a:r>
              <a:rPr lang="zh-TW" altLang="zh-TW" sz="2400" dirty="0"/>
              <a:t>的平均</a:t>
            </a:r>
            <a:r>
              <a:rPr lang="zh-TW" altLang="zh-TW" sz="2400" b="1" dirty="0"/>
              <a:t>橫向距離明顯高於</a:t>
            </a:r>
            <a:r>
              <a:rPr lang="zh-TW" altLang="zh-TW" sz="2400" dirty="0"/>
              <a:t>「有來車」條件下的平均橫向距離</a:t>
            </a:r>
            <a:r>
              <a:rPr lang="en-US" altLang="zh-TW" sz="2400" dirty="0"/>
              <a:t>(p = 0.042)</a:t>
            </a:r>
            <a:r>
              <a:rPr lang="zh-TW" altLang="zh-TW" sz="2400" dirty="0"/>
              <a:t>和「有新來車」條件下的平均橫向距離</a:t>
            </a:r>
            <a:r>
              <a:rPr lang="en-US" altLang="zh-TW" sz="2400" dirty="0"/>
              <a:t>(p = 0.035)</a:t>
            </a:r>
            <a:r>
              <a:rPr lang="zh-TW" altLang="zh-TW" sz="2400" dirty="0"/>
              <a:t>。</a:t>
            </a:r>
            <a:endParaRPr lang="zh-TW" altLang="en-US" sz="2400" dirty="0"/>
          </a:p>
        </p:txBody>
      </p:sp>
      <p:sp>
        <p:nvSpPr>
          <p:cNvPr id="3" name="文字方塊 2"/>
          <p:cNvSpPr txBox="1"/>
          <p:nvPr/>
        </p:nvSpPr>
        <p:spPr>
          <a:xfrm>
            <a:off x="1176950" y="226337"/>
            <a:ext cx="2973891" cy="461665"/>
          </a:xfrm>
          <a:prstGeom prst="rect">
            <a:avLst/>
          </a:prstGeom>
          <a:noFill/>
        </p:spPr>
        <p:txBody>
          <a:bodyPr wrap="none" rtlCol="0">
            <a:spAutoFit/>
          </a:bodyPr>
          <a:lstStyle/>
          <a:p>
            <a:r>
              <a:rPr lang="en-US" altLang="zh-TW" sz="2400" dirty="0" smtClean="0"/>
              <a:t>Results-t3</a:t>
            </a:r>
            <a:r>
              <a:rPr lang="zh-TW" altLang="en-US" sz="2400" dirty="0" smtClean="0"/>
              <a:t>的交通狀況</a:t>
            </a:r>
            <a:endParaRPr lang="zh-TW" altLang="en-US" sz="2400" dirty="0"/>
          </a:p>
        </p:txBody>
      </p:sp>
      <p:pic>
        <p:nvPicPr>
          <p:cNvPr id="4" name="圖片 3"/>
          <p:cNvPicPr/>
          <p:nvPr/>
        </p:nvPicPr>
        <p:blipFill rotWithShape="1">
          <a:blip r:embed="rId2">
            <a:extLst>
              <a:ext uri="{28A0092B-C50C-407E-A947-70E740481C1C}">
                <a14:useLocalDpi xmlns:a14="http://schemas.microsoft.com/office/drawing/2010/main" val="0"/>
              </a:ext>
            </a:extLst>
          </a:blip>
          <a:srcRect b="22217"/>
          <a:stretch/>
        </p:blipFill>
        <p:spPr>
          <a:xfrm>
            <a:off x="2100405" y="3712750"/>
            <a:ext cx="9162106" cy="2965691"/>
          </a:xfrm>
          <a:prstGeom prst="rect">
            <a:avLst/>
          </a:prstGeom>
          <a:ln w="38100">
            <a:noFill/>
          </a:ln>
        </p:spPr>
      </p:pic>
      <p:sp>
        <p:nvSpPr>
          <p:cNvPr id="5" name="矩形 4"/>
          <p:cNvSpPr/>
          <p:nvPr/>
        </p:nvSpPr>
        <p:spPr>
          <a:xfrm>
            <a:off x="10707241" y="6337427"/>
            <a:ext cx="437575" cy="3410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976119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76950" y="896293"/>
            <a:ext cx="4128381" cy="4893647"/>
          </a:xfrm>
          <a:prstGeom prst="rect">
            <a:avLst/>
          </a:prstGeom>
        </p:spPr>
        <p:txBody>
          <a:bodyPr wrap="square">
            <a:spAutoFit/>
          </a:bodyPr>
          <a:lstStyle/>
          <a:p>
            <a:pPr marL="342900" indent="-342900">
              <a:buFont typeface="Arial" panose="020B0604020202020204" pitchFamily="34" charset="0"/>
              <a:buChar char="•"/>
            </a:pPr>
            <a:r>
              <a:rPr lang="zh-TW" altLang="zh-TW" sz="2400" dirty="0"/>
              <a:t>使用</a:t>
            </a:r>
            <a:r>
              <a:rPr lang="en-US" altLang="zh-TW" sz="2400" dirty="0" smtClean="0"/>
              <a:t>Pearson‘s </a:t>
            </a:r>
            <a:r>
              <a:rPr lang="en-US" altLang="zh-TW" sz="2400" dirty="0"/>
              <a:t>r</a:t>
            </a:r>
            <a:r>
              <a:rPr lang="zh-TW" altLang="zh-TW" sz="2400" dirty="0"/>
              <a:t>對所有超車者在</a:t>
            </a:r>
            <a:r>
              <a:rPr lang="en-US" altLang="zh-TW" sz="2400" dirty="0"/>
              <a:t>t3</a:t>
            </a:r>
            <a:r>
              <a:rPr lang="zh-TW" altLang="zh-TW" sz="2400" dirty="0"/>
              <a:t>保持在超越</a:t>
            </a:r>
            <a:r>
              <a:rPr lang="zh-TW" altLang="zh-TW" sz="2400" dirty="0" smtClean="0"/>
              <a:t>與</a:t>
            </a:r>
            <a:r>
              <a:rPr lang="zh-TW" altLang="en-US" sz="2400" dirty="0" smtClean="0"/>
              <a:t>對向來車</a:t>
            </a:r>
            <a:r>
              <a:rPr lang="zh-TW" altLang="zh-TW" sz="2400" dirty="0" smtClean="0"/>
              <a:t>之間的</a:t>
            </a:r>
            <a:r>
              <a:rPr lang="zh-TW" altLang="en-US" sz="2400" dirty="0" smtClean="0"/>
              <a:t>空間距離</a:t>
            </a:r>
            <a:r>
              <a:rPr lang="en-US" altLang="zh-TW" sz="2400" dirty="0" smtClean="0"/>
              <a:t>(</a:t>
            </a:r>
            <a:r>
              <a:rPr lang="zh-TW" altLang="en-US" sz="2400" dirty="0" smtClean="0"/>
              <a:t>右下圖</a:t>
            </a:r>
            <a:r>
              <a:rPr lang="en-US" altLang="zh-TW" sz="2400" dirty="0" smtClean="0"/>
              <a:t>)</a:t>
            </a:r>
          </a:p>
          <a:p>
            <a:pPr marL="342900" indent="-342900">
              <a:buFont typeface="Arial" panose="020B0604020202020204" pitchFamily="34" charset="0"/>
              <a:buChar char="•"/>
            </a:pPr>
            <a:r>
              <a:rPr lang="zh-TW" altLang="zh-TW" sz="2400" dirty="0" smtClean="0"/>
              <a:t>總體</a:t>
            </a:r>
            <a:r>
              <a:rPr lang="zh-TW" altLang="zh-TW" sz="2400" dirty="0"/>
              <a:t>上，</a:t>
            </a:r>
            <a:r>
              <a:rPr lang="en-US" altLang="zh-TW" sz="2400" dirty="0"/>
              <a:t>Overtaken</a:t>
            </a:r>
            <a:r>
              <a:rPr lang="zh-TW" altLang="zh-TW" sz="2400" dirty="0"/>
              <a:t>的時間與</a:t>
            </a:r>
            <a:r>
              <a:rPr lang="en-US" altLang="zh-TW" sz="2400" dirty="0"/>
              <a:t>Opposite</a:t>
            </a:r>
            <a:r>
              <a:rPr lang="zh-TW" altLang="zh-TW" sz="2400" dirty="0"/>
              <a:t>的時間顯著</a:t>
            </a:r>
            <a:r>
              <a:rPr lang="zh-TW" altLang="zh-TW" sz="2400" b="1" dirty="0"/>
              <a:t>正</a:t>
            </a:r>
            <a:r>
              <a:rPr lang="zh-TW" altLang="zh-TW" sz="2400" b="1" dirty="0" smtClean="0"/>
              <a:t>相關</a:t>
            </a:r>
            <a:r>
              <a:rPr lang="en-US" altLang="zh-TW" sz="2400" dirty="0" smtClean="0"/>
              <a:t>r(39</a:t>
            </a:r>
            <a:r>
              <a:rPr lang="en-US" altLang="zh-TW" sz="2400" dirty="0"/>
              <a:t>)= 0.51</a:t>
            </a:r>
            <a:r>
              <a:rPr lang="zh-TW" altLang="zh-TW" sz="2400" dirty="0"/>
              <a:t>，</a:t>
            </a:r>
            <a:r>
              <a:rPr lang="en-US" altLang="zh-TW" sz="2400" dirty="0"/>
              <a:t>p = 0.003(</a:t>
            </a:r>
            <a:r>
              <a:rPr lang="zh-TW" altLang="zh-TW" sz="2400" dirty="0"/>
              <a:t>雙尾檢驗</a:t>
            </a:r>
            <a:r>
              <a:rPr lang="en-US" altLang="zh-TW" sz="2400" dirty="0"/>
              <a:t>)</a:t>
            </a:r>
            <a:r>
              <a:rPr lang="zh-TW" altLang="zh-TW" sz="2400" dirty="0" smtClean="0"/>
              <a:t>。</a:t>
            </a:r>
            <a:endParaRPr lang="en-US" altLang="zh-TW" sz="2400" dirty="0" smtClean="0"/>
          </a:p>
          <a:p>
            <a:pPr marL="342900" indent="-342900" algn="just">
              <a:buFont typeface="Arial" panose="020B0604020202020204" pitchFamily="34" charset="0"/>
              <a:buChar char="•"/>
            </a:pPr>
            <a:r>
              <a:rPr lang="zh-TW" altLang="zh-TW" sz="2400" dirty="0" smtClean="0"/>
              <a:t>對數據</a:t>
            </a:r>
            <a:r>
              <a:rPr lang="zh-TW" altLang="zh-TW" sz="2400" dirty="0"/>
              <a:t>進行</a:t>
            </a:r>
            <a:r>
              <a:rPr lang="zh-TW" altLang="zh-TW" sz="2400" dirty="0" smtClean="0"/>
              <a:t>的</a:t>
            </a:r>
            <a:r>
              <a:rPr lang="zh-TW" altLang="en-US" sz="2400" dirty="0" smtClean="0"/>
              <a:t>詳細分析</a:t>
            </a:r>
            <a:r>
              <a:rPr lang="zh-TW" altLang="zh-TW" sz="2400" dirty="0" smtClean="0"/>
              <a:t>，</a:t>
            </a:r>
            <a:r>
              <a:rPr lang="zh-TW" altLang="zh-TW" sz="2400" dirty="0"/>
              <a:t>僅在「有新來車」條件下，</a:t>
            </a:r>
            <a:r>
              <a:rPr lang="en-US" altLang="zh-TW" sz="2400" dirty="0"/>
              <a:t>r(39)= 0.62</a:t>
            </a:r>
            <a:r>
              <a:rPr lang="zh-TW" altLang="zh-TW" sz="2400" dirty="0"/>
              <a:t>，</a:t>
            </a:r>
            <a:r>
              <a:rPr lang="en-US" altLang="zh-TW" sz="2400" dirty="0"/>
              <a:t>Overtaken</a:t>
            </a:r>
            <a:r>
              <a:rPr lang="zh-TW" altLang="zh-TW" sz="2400" dirty="0"/>
              <a:t>時間才與</a:t>
            </a:r>
            <a:r>
              <a:rPr lang="en-US" altLang="zh-TW" sz="2400" dirty="0"/>
              <a:t>Opposite</a:t>
            </a:r>
            <a:r>
              <a:rPr lang="zh-TW" altLang="zh-TW" sz="2400" dirty="0"/>
              <a:t>時間</a:t>
            </a:r>
            <a:r>
              <a:rPr lang="zh-TW" altLang="zh-TW" sz="2400" b="1" dirty="0"/>
              <a:t>顯著相關</a:t>
            </a:r>
            <a:r>
              <a:rPr lang="en-US" altLang="zh-TW" sz="2400" dirty="0"/>
              <a:t>p = 0.007</a:t>
            </a:r>
            <a:endParaRPr lang="zh-TW" altLang="en-US" sz="2400" dirty="0"/>
          </a:p>
        </p:txBody>
      </p:sp>
      <p:sp>
        <p:nvSpPr>
          <p:cNvPr id="3" name="文字方塊 2"/>
          <p:cNvSpPr txBox="1"/>
          <p:nvPr/>
        </p:nvSpPr>
        <p:spPr>
          <a:xfrm>
            <a:off x="1176950" y="226337"/>
            <a:ext cx="3589444" cy="461665"/>
          </a:xfrm>
          <a:prstGeom prst="rect">
            <a:avLst/>
          </a:prstGeom>
          <a:noFill/>
        </p:spPr>
        <p:txBody>
          <a:bodyPr wrap="none" rtlCol="0">
            <a:spAutoFit/>
          </a:bodyPr>
          <a:lstStyle/>
          <a:p>
            <a:r>
              <a:rPr lang="en-US" altLang="zh-TW" sz="2400" dirty="0" smtClean="0"/>
              <a:t>Results-</a:t>
            </a:r>
            <a:r>
              <a:rPr lang="zh-TW" altLang="en-US" sz="2400" dirty="0" smtClean="0"/>
              <a:t>在</a:t>
            </a:r>
            <a:r>
              <a:rPr lang="en-US" altLang="zh-TW" sz="2400" dirty="0" smtClean="0"/>
              <a:t>t3</a:t>
            </a:r>
            <a:r>
              <a:rPr lang="zh-TW" altLang="en-US" sz="2400" dirty="0" smtClean="0"/>
              <a:t>分析碰撞風險</a:t>
            </a:r>
            <a:endParaRPr lang="zh-TW" altLang="en-US" sz="2400" dirty="0"/>
          </a:p>
        </p:txBody>
      </p:sp>
      <p:pic>
        <p:nvPicPr>
          <p:cNvPr id="4" name="圖片 3"/>
          <p:cNvPicPr/>
          <p:nvPr/>
        </p:nvPicPr>
        <p:blipFill rotWithShape="1">
          <a:blip r:embed="rId3">
            <a:extLst>
              <a:ext uri="{28A0092B-C50C-407E-A947-70E740481C1C}">
                <a14:useLocalDpi xmlns:a14="http://schemas.microsoft.com/office/drawing/2010/main" val="0"/>
              </a:ext>
            </a:extLst>
          </a:blip>
          <a:srcRect r="-614" b="29749"/>
          <a:stretch/>
        </p:blipFill>
        <p:spPr>
          <a:xfrm>
            <a:off x="5604094" y="2584875"/>
            <a:ext cx="6201625" cy="4123743"/>
          </a:xfrm>
          <a:prstGeom prst="rect">
            <a:avLst/>
          </a:prstGeom>
        </p:spPr>
      </p:pic>
      <p:pic>
        <p:nvPicPr>
          <p:cNvPr id="5" name="圖片 4"/>
          <p:cNvPicPr/>
          <p:nvPr/>
        </p:nvPicPr>
        <p:blipFill rotWithShape="1">
          <a:blip r:embed="rId4">
            <a:extLst>
              <a:ext uri="{28A0092B-C50C-407E-A947-70E740481C1C}">
                <a14:useLocalDpi xmlns:a14="http://schemas.microsoft.com/office/drawing/2010/main" val="0"/>
              </a:ext>
            </a:extLst>
          </a:blip>
          <a:srcRect r="-86" b="66850"/>
          <a:stretch/>
        </p:blipFill>
        <p:spPr>
          <a:xfrm>
            <a:off x="6083929" y="130104"/>
            <a:ext cx="5214796" cy="2232850"/>
          </a:xfrm>
          <a:prstGeom prst="rect">
            <a:avLst/>
          </a:prstGeom>
        </p:spPr>
      </p:pic>
      <p:sp>
        <p:nvSpPr>
          <p:cNvPr id="6" name="矩形 5"/>
          <p:cNvSpPr/>
          <p:nvPr/>
        </p:nvSpPr>
        <p:spPr>
          <a:xfrm>
            <a:off x="8799968" y="226337"/>
            <a:ext cx="380246" cy="13399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126761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581249"/>
          </a:xfrm>
          <a:prstGeom prst="rect">
            <a:avLst/>
          </a:prstGeom>
        </p:spPr>
        <p:txBody>
          <a:bodyPr wrap="square">
            <a:spAutoFit/>
          </a:bodyPr>
          <a:lstStyle/>
          <a:p>
            <a:pPr marL="342900" indent="-342900">
              <a:lnSpc>
                <a:spcPct val="150000"/>
              </a:lnSpc>
              <a:buFont typeface="Arial" panose="020B0604020202020204" pitchFamily="34" charset="0"/>
              <a:buChar char="•"/>
            </a:pPr>
            <a:endParaRPr lang="zh-TW" altLang="en-US" sz="2400" dirty="0"/>
          </a:p>
        </p:txBody>
      </p:sp>
      <p:sp>
        <p:nvSpPr>
          <p:cNvPr id="3" name="文字方塊 2"/>
          <p:cNvSpPr txBox="1"/>
          <p:nvPr/>
        </p:nvSpPr>
        <p:spPr>
          <a:xfrm>
            <a:off x="1176950" y="226337"/>
            <a:ext cx="3589444" cy="461665"/>
          </a:xfrm>
          <a:prstGeom prst="rect">
            <a:avLst/>
          </a:prstGeom>
          <a:noFill/>
        </p:spPr>
        <p:txBody>
          <a:bodyPr wrap="none" rtlCol="0">
            <a:spAutoFit/>
          </a:bodyPr>
          <a:lstStyle/>
          <a:p>
            <a:r>
              <a:rPr lang="en-US" altLang="zh-TW" sz="2400" dirty="0" smtClean="0"/>
              <a:t>Results-</a:t>
            </a:r>
            <a:r>
              <a:rPr lang="zh-TW" altLang="en-US" sz="2400" dirty="0" smtClean="0"/>
              <a:t>在</a:t>
            </a:r>
            <a:r>
              <a:rPr lang="en-US" altLang="zh-TW" sz="2400" dirty="0" smtClean="0"/>
              <a:t>t3</a:t>
            </a:r>
            <a:r>
              <a:rPr lang="zh-TW" altLang="en-US" sz="2400" dirty="0" smtClean="0"/>
              <a:t>分析碰撞風險</a:t>
            </a:r>
            <a:endParaRPr lang="zh-TW" altLang="en-US" sz="2400" dirty="0"/>
          </a:p>
        </p:txBody>
      </p:sp>
      <p:sp>
        <p:nvSpPr>
          <p:cNvPr id="5" name="矩形 4"/>
          <p:cNvSpPr/>
          <p:nvPr/>
        </p:nvSpPr>
        <p:spPr>
          <a:xfrm>
            <a:off x="1077362" y="1012573"/>
            <a:ext cx="10221363" cy="2308324"/>
          </a:xfrm>
          <a:prstGeom prst="rect">
            <a:avLst/>
          </a:prstGeom>
        </p:spPr>
        <p:txBody>
          <a:bodyPr wrap="square">
            <a:spAutoFit/>
          </a:bodyPr>
          <a:lstStyle/>
          <a:p>
            <a:pPr>
              <a:lnSpc>
                <a:spcPct val="150000"/>
              </a:lnSpc>
            </a:pPr>
            <a:r>
              <a:rPr lang="zh-TW" altLang="zh-TW" sz="2400" dirty="0">
                <a:cs typeface="Times New Roman" panose="02020603050405020304" pitchFamily="18" charset="0"/>
              </a:rPr>
              <a:t>使用</a:t>
            </a:r>
            <a:r>
              <a:rPr lang="en-US" altLang="zh-TW" sz="2400" dirty="0"/>
              <a:t>2x2 ANOVA</a:t>
            </a:r>
            <a:r>
              <a:rPr lang="zh-TW" altLang="zh-TW" sz="2400" dirty="0">
                <a:cs typeface="Times New Roman" panose="02020603050405020304" pitchFamily="18" charset="0"/>
              </a:rPr>
              <a:t>變異數分析了</a:t>
            </a:r>
            <a:r>
              <a:rPr lang="en-US" altLang="zh-TW" sz="2400" dirty="0"/>
              <a:t>t3</a:t>
            </a:r>
            <a:r>
              <a:rPr lang="zh-TW" altLang="zh-TW" sz="2400" dirty="0">
                <a:cs typeface="Times New Roman" panose="02020603050405020304" pitchFamily="18" charset="0"/>
              </a:rPr>
              <a:t>時</a:t>
            </a:r>
            <a:r>
              <a:rPr lang="en-US" altLang="zh-TW" sz="2400" dirty="0" smtClean="0">
                <a:effectLst/>
                <a:ea typeface="新細明體" panose="02020500000000000000" pitchFamily="18" charset="-120"/>
              </a:rPr>
              <a:t>Overtaken</a:t>
            </a:r>
            <a:r>
              <a:rPr lang="zh-TW" altLang="zh-TW" sz="2400" dirty="0" smtClean="0">
                <a:cs typeface="Times New Roman" panose="02020603050405020304" pitchFamily="18" charset="0"/>
              </a:rPr>
              <a:t>的</a:t>
            </a:r>
            <a:r>
              <a:rPr lang="zh-TW" altLang="en-US" sz="2400" dirty="0" smtClean="0">
                <a:cs typeface="Times New Roman" panose="02020603050405020304" pitchFamily="18" charset="0"/>
              </a:rPr>
              <a:t>空間距離</a:t>
            </a:r>
            <a:endParaRPr lang="en-US" altLang="zh-TW" sz="2400" dirty="0" smtClean="0">
              <a:cs typeface="Times New Roman" panose="02020603050405020304" pitchFamily="18" charset="0"/>
            </a:endParaRPr>
          </a:p>
          <a:p>
            <a:pPr>
              <a:lnSpc>
                <a:spcPct val="150000"/>
              </a:lnSpc>
            </a:pPr>
            <a:r>
              <a:rPr lang="zh-TW" altLang="en-US" sz="2400" dirty="0" smtClean="0">
                <a:cs typeface="Times New Roman" panose="02020603050405020304" pitchFamily="18" charset="0"/>
              </a:rPr>
              <a:t>因子：</a:t>
            </a:r>
            <a:endParaRPr lang="en-US" altLang="zh-TW" sz="2400" dirty="0" smtClean="0">
              <a:cs typeface="Times New Roman" panose="02020603050405020304" pitchFamily="18" charset="0"/>
            </a:endParaRPr>
          </a:p>
          <a:p>
            <a:pPr marL="342900" indent="-342900">
              <a:lnSpc>
                <a:spcPct val="150000"/>
              </a:lnSpc>
              <a:buFont typeface="Arial" panose="020B0604020202020204" pitchFamily="34" charset="0"/>
              <a:buChar char="•"/>
            </a:pPr>
            <a:r>
              <a:rPr lang="zh-TW" altLang="zh-TW" sz="2400" dirty="0" smtClean="0"/>
              <a:t>「</a:t>
            </a:r>
            <a:r>
              <a:rPr lang="zh-TW" altLang="zh-TW" sz="2400" dirty="0"/>
              <a:t>有來車</a:t>
            </a:r>
            <a:r>
              <a:rPr lang="zh-TW" altLang="zh-TW" sz="2400" dirty="0" smtClean="0"/>
              <a:t>」</a:t>
            </a:r>
            <a:r>
              <a:rPr lang="zh-TW" altLang="en-US" sz="2400" dirty="0" smtClean="0"/>
              <a:t>、</a:t>
            </a:r>
            <a:r>
              <a:rPr lang="zh-TW" altLang="zh-TW" sz="2400" dirty="0" smtClean="0"/>
              <a:t>「</a:t>
            </a:r>
            <a:r>
              <a:rPr lang="zh-TW" altLang="zh-TW" sz="2400" dirty="0"/>
              <a:t>有新來車</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a:t>關鍵時間間隔</a:t>
            </a:r>
            <a:r>
              <a:rPr lang="en-US" altLang="zh-TW" sz="2400" dirty="0"/>
              <a:t>(&lt;4s</a:t>
            </a:r>
            <a:r>
              <a:rPr lang="en-US" altLang="zh-TW" sz="2400" dirty="0" smtClean="0"/>
              <a:t>)</a:t>
            </a:r>
            <a:r>
              <a:rPr lang="zh-TW" altLang="en-US" sz="2400" dirty="0" smtClean="0"/>
              <a:t>、</a:t>
            </a:r>
            <a:r>
              <a:rPr lang="zh-TW" altLang="zh-TW" sz="2400" dirty="0" smtClean="0"/>
              <a:t>關鍵</a:t>
            </a:r>
            <a:r>
              <a:rPr lang="zh-TW" altLang="zh-TW" sz="2400" dirty="0"/>
              <a:t>時間間隔</a:t>
            </a:r>
            <a:r>
              <a:rPr lang="en-US" altLang="zh-TW" sz="2400" dirty="0" smtClean="0"/>
              <a:t>(&gt;4s)</a:t>
            </a:r>
          </a:p>
        </p:txBody>
      </p:sp>
    </p:spTree>
    <p:extLst>
      <p:ext uri="{BB962C8B-B14F-4D97-AF65-F5344CB8AC3E}">
        <p14:creationId xmlns:p14="http://schemas.microsoft.com/office/powerpoint/2010/main" val="154730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4524315"/>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latin typeface="Times New Roman" panose="02020603050405020304" pitchFamily="18" charset="0"/>
                <a:cs typeface="Times New Roman" panose="02020603050405020304" pitchFamily="18" charset="0"/>
              </a:rPr>
              <a:t>在雙線道高速公路</a:t>
            </a:r>
            <a:r>
              <a:rPr lang="zh-TW" altLang="zh-TW" sz="2400" dirty="0" smtClean="0">
                <a:latin typeface="Times New Roman" panose="02020603050405020304" pitchFamily="18" charset="0"/>
                <a:cs typeface="Times New Roman" panose="02020603050405020304" pitchFamily="18" charset="0"/>
              </a:rPr>
              <a:t>上</a:t>
            </a:r>
            <a:r>
              <a:rPr lang="zh-TW" altLang="en-US" sz="2400" dirty="0" smtClean="0">
                <a:latin typeface="Times New Roman" panose="02020603050405020304" pitchFamily="18" charset="0"/>
                <a:cs typeface="Times New Roman" panose="02020603050405020304" pitchFamily="18" charset="0"/>
              </a:rPr>
              <a:t>跨越到對向車道超車</a:t>
            </a:r>
            <a:r>
              <a:rPr lang="zh-TW" altLang="zh-TW" sz="2400" dirty="0" smtClean="0">
                <a:latin typeface="Times New Roman" panose="02020603050405020304" pitchFamily="18" charset="0"/>
                <a:cs typeface="Times New Roman" panose="02020603050405020304" pitchFamily="18" charset="0"/>
              </a:rPr>
              <a:t>是</a:t>
            </a:r>
            <a:r>
              <a:rPr lang="zh-TW" altLang="zh-TW" sz="2400" dirty="0">
                <a:latin typeface="Times New Roman" panose="02020603050405020304" pitchFamily="18" charset="0"/>
                <a:cs typeface="Times New Roman" panose="02020603050405020304" pitchFamily="18" charset="0"/>
              </a:rPr>
              <a:t>一</a:t>
            </a:r>
            <a:r>
              <a:rPr lang="zh-TW" altLang="zh-TW" sz="2400" dirty="0" smtClean="0">
                <a:latin typeface="Times New Roman" panose="02020603050405020304" pitchFamily="18" charset="0"/>
                <a:cs typeface="Times New Roman" panose="02020603050405020304" pitchFamily="18" charset="0"/>
              </a:rPr>
              <a:t>項複雜</a:t>
            </a:r>
            <a:r>
              <a:rPr lang="zh-TW" altLang="zh-TW" sz="2400" dirty="0">
                <a:latin typeface="Times New Roman" panose="02020603050405020304" pitchFamily="18" charset="0"/>
                <a:cs typeface="Times New Roman" panose="02020603050405020304" pitchFamily="18" charset="0"/>
              </a:rPr>
              <a:t>的任務，這項任務受以下兩方面的影響</a:t>
            </a:r>
            <a:r>
              <a:rPr lang="zh-TW" altLang="zh-TW" sz="2400" dirty="0" smtClean="0">
                <a:latin typeface="Times New Roman" panose="02020603050405020304" pitchFamily="18" charset="0"/>
                <a:cs typeface="Times New Roman" panose="02020603050405020304" pitchFamily="18" charset="0"/>
              </a:rPr>
              <a:t>：</a:t>
            </a:r>
            <a:endParaRPr lang="en-US" altLang="zh-TW" sz="2400" dirty="0" smtClean="0">
              <a:latin typeface="Times New Roman" panose="02020603050405020304" pitchFamily="18" charset="0"/>
              <a:cs typeface="Times New Roman" panose="02020603050405020304" pitchFamily="18" charset="0"/>
            </a:endParaRPr>
          </a:p>
          <a:p>
            <a:pPr>
              <a:lnSpc>
                <a:spcPct val="150000"/>
              </a:lnSpc>
            </a:pPr>
            <a:r>
              <a:rPr lang="zh-TW" altLang="zh-TW" sz="2400" dirty="0" smtClean="0">
                <a:latin typeface="Times New Roman" panose="02020603050405020304" pitchFamily="18" charset="0"/>
                <a:cs typeface="Times New Roman" panose="02020603050405020304" pitchFamily="18" charset="0"/>
              </a:rPr>
              <a:t>（</a:t>
            </a:r>
            <a:r>
              <a:rPr lang="en-US" altLang="zh-TW" sz="2400" dirty="0" err="1">
                <a:latin typeface="Times New Roman" panose="02020603050405020304" pitchFamily="18" charset="0"/>
              </a:rPr>
              <a:t>i</a:t>
            </a:r>
            <a:r>
              <a:rPr lang="zh-TW" altLang="zh-TW" sz="2400" dirty="0">
                <a:latin typeface="Times New Roman" panose="02020603050405020304" pitchFamily="18" charset="0"/>
                <a:cs typeface="Times New Roman" panose="02020603050405020304" pitchFamily="18" charset="0"/>
              </a:rPr>
              <a:t>）超車駕駛對</a:t>
            </a:r>
            <a:r>
              <a:rPr lang="zh-TW" altLang="zh-TW" sz="2400" dirty="0"/>
              <a:t>是否有足夠的時間在</a:t>
            </a:r>
            <a:r>
              <a:rPr lang="zh-TW" altLang="zh-TW" sz="2400" dirty="0" smtClean="0"/>
              <a:t>與</a:t>
            </a:r>
            <a:r>
              <a:rPr lang="zh-TW" altLang="en-US" sz="2400" dirty="0" smtClean="0"/>
              <a:t>對向來車</a:t>
            </a:r>
            <a:r>
              <a:rPr lang="zh-TW" altLang="zh-TW" sz="2400" dirty="0" smtClean="0"/>
              <a:t>或</a:t>
            </a:r>
            <a:r>
              <a:rPr lang="zh-TW" altLang="zh-TW" sz="2400" dirty="0"/>
              <a:t>被超車的車輛相撞之前完成駕駛操作的初步判斷（即在超車開始之前）</a:t>
            </a:r>
            <a:r>
              <a:rPr lang="en-US" altLang="zh-TW" sz="2400" dirty="0">
                <a:latin typeface="Times New Roman" panose="02020603050405020304" pitchFamily="18" charset="0"/>
              </a:rPr>
              <a:t>(Gray and Regan, 2005; Hills, 1980</a:t>
            </a:r>
            <a:r>
              <a:rPr lang="en-US" altLang="zh-TW" sz="2400" dirty="0" smtClean="0">
                <a:latin typeface="Times New Roman" panose="02020603050405020304" pitchFamily="18" charset="0"/>
              </a:rPr>
              <a:t>)</a:t>
            </a:r>
            <a:endParaRPr lang="en-US" altLang="zh-TW" sz="2400" dirty="0" smtClean="0">
              <a:latin typeface="Times New Roman" panose="02020603050405020304" pitchFamily="18" charset="0"/>
              <a:cs typeface="Times New Roman" panose="02020603050405020304" pitchFamily="18" charset="0"/>
            </a:endParaRPr>
          </a:p>
          <a:p>
            <a:pPr>
              <a:lnSpc>
                <a:spcPct val="150000"/>
              </a:lnSpc>
            </a:pPr>
            <a:r>
              <a:rPr lang="zh-TW" altLang="zh-TW" sz="2400" dirty="0" smtClean="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rPr>
              <a:t>ii</a:t>
            </a:r>
            <a:r>
              <a:rPr lang="zh-TW" altLang="zh-TW" sz="2400" dirty="0">
                <a:latin typeface="Times New Roman" panose="02020603050405020304" pitchFamily="18" charset="0"/>
                <a:cs typeface="Times New Roman" panose="02020603050405020304" pitchFamily="18" charset="0"/>
              </a:rPr>
              <a:t>）超車過程中</a:t>
            </a:r>
            <a:r>
              <a:rPr lang="zh-TW" altLang="zh-TW" sz="2400" dirty="0" smtClean="0">
                <a:latin typeface="Times New Roman" panose="02020603050405020304" pitchFamily="18" charset="0"/>
                <a:cs typeface="Times New Roman" panose="02020603050405020304" pitchFamily="18" charset="0"/>
              </a:rPr>
              <a:t>危險的動態特性（</a:t>
            </a:r>
            <a:r>
              <a:rPr lang="zh-TW" altLang="zh-TW" sz="2400" dirty="0">
                <a:latin typeface="Times New Roman" panose="02020603050405020304" pitchFamily="18" charset="0"/>
                <a:cs typeface="Times New Roman" panose="02020603050405020304" pitchFamily="18" charset="0"/>
              </a:rPr>
              <a:t>例如，突然出現一輛新的迎面而來的汽車），導致對最初</a:t>
            </a:r>
            <a:r>
              <a:rPr lang="zh-TW" altLang="zh-TW" sz="2400" dirty="0" smtClean="0">
                <a:latin typeface="Times New Roman" panose="02020603050405020304" pitchFamily="18" charset="0"/>
                <a:cs typeface="Times New Roman" panose="02020603050405020304" pitchFamily="18" charset="0"/>
              </a:rPr>
              <a:t>的</a:t>
            </a:r>
            <a:r>
              <a:rPr lang="zh-TW" altLang="en-US" sz="2400" dirty="0" smtClean="0">
                <a:latin typeface="Times New Roman" panose="02020603050405020304" pitchFamily="18" charset="0"/>
                <a:cs typeface="Times New Roman" panose="02020603050405020304" pitchFamily="18" charset="0"/>
              </a:rPr>
              <a:t>超</a:t>
            </a:r>
            <a:r>
              <a:rPr lang="zh-TW" altLang="en-US" sz="2400" dirty="0">
                <a:latin typeface="Times New Roman" panose="02020603050405020304" pitchFamily="18" charset="0"/>
                <a:cs typeface="Times New Roman" panose="02020603050405020304" pitchFamily="18" charset="0"/>
              </a:rPr>
              <a:t>車</a:t>
            </a:r>
            <a:r>
              <a:rPr lang="zh-TW" altLang="zh-TW" sz="2400" dirty="0" smtClean="0">
                <a:latin typeface="Times New Roman" panose="02020603050405020304" pitchFamily="18" charset="0"/>
                <a:cs typeface="Times New Roman" panose="02020603050405020304" pitchFamily="18" charset="0"/>
              </a:rPr>
              <a:t>計劃</a:t>
            </a:r>
            <a:r>
              <a:rPr lang="zh-TW" altLang="zh-TW" sz="2400" dirty="0">
                <a:latin typeface="Times New Roman" panose="02020603050405020304" pitchFamily="18" charset="0"/>
                <a:cs typeface="Times New Roman" panose="02020603050405020304" pitchFamily="18" charset="0"/>
              </a:rPr>
              <a:t>進行一些修改，甚至徹底改變</a:t>
            </a:r>
            <a:r>
              <a:rPr lang="en-US" altLang="zh-TW" sz="2400" dirty="0">
                <a:latin typeface="Times New Roman" panose="02020603050405020304" pitchFamily="18" charset="0"/>
              </a:rPr>
              <a:t>(Clarke et al., 1998, 1999)</a:t>
            </a:r>
            <a:endParaRPr lang="zh-TW" altLang="en-US"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40" name="群組 39">
            <a:extLst>
              <a:ext uri="{FF2B5EF4-FFF2-40B4-BE49-F238E27FC236}">
                <a16:creationId xmlns:a16="http://schemas.microsoft.com/office/drawing/2014/main" xmlns="" id="{92AE4467-C9D3-4480-B119-C4601FBB31A7}"/>
              </a:ext>
            </a:extLst>
          </p:cNvPr>
          <p:cNvGrpSpPr/>
          <p:nvPr/>
        </p:nvGrpSpPr>
        <p:grpSpPr>
          <a:xfrm rot="16200000">
            <a:off x="8455002" y="3468412"/>
            <a:ext cx="1568120" cy="5078994"/>
            <a:chOff x="1822833" y="606596"/>
            <a:chExt cx="3515357" cy="6150498"/>
          </a:xfrm>
        </p:grpSpPr>
        <p:sp>
          <p:nvSpPr>
            <p:cNvPr id="41" name="矩形 40">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2" name="群組 41">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60" name="矩形 59">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1" name="矩形 60">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43" name="矩形 42">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矩形 43">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5" name="群組 44">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58" name="矩形 57">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9" name="矩形 58">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6" name="群組 45">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56" name="矩形 55">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7" name="矩形 56">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7" name="群組 46">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54" name="矩形 53">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矩形 54">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8" name="群組 47">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52" name="矩形 51">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矩形 52">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9" name="群組 48">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50" name="矩形 49">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矩形 50">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62" name="圖片 61"/>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6826172" y="5713951"/>
            <a:ext cx="1252396" cy="1252396"/>
          </a:xfrm>
          <a:prstGeom prst="rect">
            <a:avLst/>
          </a:prstGeom>
        </p:spPr>
      </p:pic>
      <p:pic>
        <p:nvPicPr>
          <p:cNvPr id="63" name="圖片 62"/>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8676166" y="5713951"/>
            <a:ext cx="1252396" cy="1252396"/>
          </a:xfrm>
          <a:prstGeom prst="rect">
            <a:avLst/>
          </a:prstGeom>
        </p:spPr>
      </p:pic>
      <p:pic>
        <p:nvPicPr>
          <p:cNvPr id="64" name="圖片 63"/>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10399551" y="5000565"/>
            <a:ext cx="1252396" cy="1252396"/>
          </a:xfrm>
          <a:prstGeom prst="rect">
            <a:avLst/>
          </a:prstGeom>
          <a:scene3d>
            <a:camera prst="orthographicFront">
              <a:rot lat="0" lon="10800000" rev="0"/>
            </a:camera>
            <a:lightRig rig="threePt" dir="t"/>
          </a:scene3d>
        </p:spPr>
      </p:pic>
      <p:cxnSp>
        <p:nvCxnSpPr>
          <p:cNvPr id="65" name="直線單箭頭接點 64"/>
          <p:cNvCxnSpPr/>
          <p:nvPr/>
        </p:nvCxnSpPr>
        <p:spPr>
          <a:xfrm flipV="1">
            <a:off x="8139501" y="5762859"/>
            <a:ext cx="497851" cy="5854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單箭頭接點 65"/>
          <p:cNvCxnSpPr/>
          <p:nvPr/>
        </p:nvCxnSpPr>
        <p:spPr>
          <a:xfrm flipV="1">
            <a:off x="8749483" y="5736341"/>
            <a:ext cx="974702" cy="2474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單箭頭接點 66"/>
          <p:cNvCxnSpPr/>
          <p:nvPr/>
        </p:nvCxnSpPr>
        <p:spPr>
          <a:xfrm>
            <a:off x="9827927" y="5750274"/>
            <a:ext cx="785406" cy="5980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045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581249"/>
          </a:xfrm>
          <a:prstGeom prst="rect">
            <a:avLst/>
          </a:prstGeom>
        </p:spPr>
        <p:txBody>
          <a:bodyPr wrap="square">
            <a:spAutoFit/>
          </a:bodyPr>
          <a:lstStyle/>
          <a:p>
            <a:pPr marL="342900" indent="-342900">
              <a:lnSpc>
                <a:spcPct val="150000"/>
              </a:lnSpc>
              <a:buFont typeface="Arial" panose="020B0604020202020204" pitchFamily="34" charset="0"/>
              <a:buChar char="•"/>
            </a:pPr>
            <a:endParaRPr lang="zh-TW" altLang="en-US" sz="2400" dirty="0"/>
          </a:p>
        </p:txBody>
      </p:sp>
      <p:sp>
        <p:nvSpPr>
          <p:cNvPr id="3" name="文字方塊 2"/>
          <p:cNvSpPr txBox="1"/>
          <p:nvPr/>
        </p:nvSpPr>
        <p:spPr>
          <a:xfrm>
            <a:off x="1176950" y="226337"/>
            <a:ext cx="3589444" cy="461665"/>
          </a:xfrm>
          <a:prstGeom prst="rect">
            <a:avLst/>
          </a:prstGeom>
          <a:noFill/>
        </p:spPr>
        <p:txBody>
          <a:bodyPr wrap="none" rtlCol="0">
            <a:spAutoFit/>
          </a:bodyPr>
          <a:lstStyle/>
          <a:p>
            <a:r>
              <a:rPr lang="en-US" altLang="zh-TW" sz="2400" dirty="0" smtClean="0"/>
              <a:t>Results-</a:t>
            </a:r>
            <a:r>
              <a:rPr lang="zh-TW" altLang="en-US" sz="2400" dirty="0" smtClean="0"/>
              <a:t>在</a:t>
            </a:r>
            <a:r>
              <a:rPr lang="en-US" altLang="zh-TW" sz="2400" dirty="0" smtClean="0"/>
              <a:t>t3</a:t>
            </a:r>
            <a:r>
              <a:rPr lang="zh-TW" altLang="en-US" sz="2400" dirty="0" smtClean="0"/>
              <a:t>分析碰撞風險</a:t>
            </a:r>
            <a:endParaRPr lang="zh-TW" altLang="en-US" sz="2400" dirty="0"/>
          </a:p>
        </p:txBody>
      </p:sp>
      <p:pic>
        <p:nvPicPr>
          <p:cNvPr id="4" name="圖片 3"/>
          <p:cNvPicPr/>
          <p:nvPr/>
        </p:nvPicPr>
        <p:blipFill rotWithShape="1">
          <a:blip r:embed="rId3">
            <a:extLst>
              <a:ext uri="{28A0092B-C50C-407E-A947-70E740481C1C}">
                <a14:useLocalDpi xmlns:a14="http://schemas.microsoft.com/office/drawing/2010/main" val="0"/>
              </a:ext>
            </a:extLst>
          </a:blip>
          <a:srcRect r="-184" b="19198"/>
          <a:stretch/>
        </p:blipFill>
        <p:spPr>
          <a:xfrm>
            <a:off x="6980220" y="1804531"/>
            <a:ext cx="5211779" cy="4686803"/>
          </a:xfrm>
          <a:prstGeom prst="rect">
            <a:avLst/>
          </a:prstGeom>
        </p:spPr>
      </p:pic>
      <p:sp>
        <p:nvSpPr>
          <p:cNvPr id="5" name="矩形 4"/>
          <p:cNvSpPr/>
          <p:nvPr/>
        </p:nvSpPr>
        <p:spPr>
          <a:xfrm>
            <a:off x="1077362" y="867725"/>
            <a:ext cx="5785165" cy="5078313"/>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smtClean="0"/>
              <a:t>右圖顯示有交互作用</a:t>
            </a:r>
            <a:endParaRPr lang="en-US" altLang="zh-TW" sz="2400" dirty="0" smtClean="0"/>
          </a:p>
          <a:p>
            <a:pPr marL="342900" indent="-342900">
              <a:lnSpc>
                <a:spcPct val="150000"/>
              </a:lnSpc>
              <a:buFont typeface="Arial" panose="020B0604020202020204" pitchFamily="34" charset="0"/>
              <a:buChar char="•"/>
            </a:pPr>
            <a:r>
              <a:rPr lang="zh-TW" altLang="en-US" sz="2400" dirty="0" smtClean="0"/>
              <a:t>對向</a:t>
            </a:r>
            <a:r>
              <a:rPr lang="zh-TW" altLang="zh-TW" sz="2400" dirty="0" smtClean="0"/>
              <a:t>交通狀況</a:t>
            </a:r>
            <a:r>
              <a:rPr lang="en-US" altLang="zh-TW" sz="2400" dirty="0" smtClean="0"/>
              <a:t>Opposite</a:t>
            </a:r>
            <a:r>
              <a:rPr lang="zh-TW" altLang="zh-TW" sz="2400" dirty="0"/>
              <a:t>有</a:t>
            </a:r>
            <a:r>
              <a:rPr lang="zh-TW" altLang="zh-TW" sz="2400" dirty="0" smtClean="0"/>
              <a:t>一個</a:t>
            </a:r>
            <a:r>
              <a:rPr lang="zh-TW" altLang="en-US" sz="2400" dirty="0" smtClean="0"/>
              <a:t>顯著</a:t>
            </a:r>
            <a:r>
              <a:rPr lang="zh-TW" altLang="zh-TW" sz="2400" dirty="0" smtClean="0"/>
              <a:t>影響</a:t>
            </a:r>
            <a:r>
              <a:rPr lang="en-US" altLang="zh-TW" sz="2400" dirty="0"/>
              <a:t>F(1, 27) = 6.67, p = 0.016</a:t>
            </a:r>
            <a:r>
              <a:rPr lang="zh-TW" altLang="zh-TW" sz="2400" dirty="0"/>
              <a:t>，即那些在關鍵時間下超車的人</a:t>
            </a:r>
            <a:r>
              <a:rPr lang="en-US" altLang="zh-TW" sz="2400" dirty="0"/>
              <a:t>(&lt;4s)</a:t>
            </a:r>
            <a:r>
              <a:rPr lang="zh-TW" altLang="zh-TW" sz="2400" dirty="0" smtClean="0"/>
              <a:t>，</a:t>
            </a:r>
            <a:r>
              <a:rPr lang="zh-TW" altLang="en-US" sz="2400" dirty="0" smtClean="0"/>
              <a:t>比</a:t>
            </a:r>
            <a:r>
              <a:rPr lang="en-US" altLang="zh-TW" sz="2400" dirty="0" smtClean="0"/>
              <a:t>(&gt;4.5s)</a:t>
            </a:r>
            <a:r>
              <a:rPr lang="zh-TW" altLang="en-US" sz="2400" dirty="0" smtClean="0"/>
              <a:t>時</a:t>
            </a:r>
            <a:r>
              <a:rPr lang="zh-TW" altLang="zh-TW" sz="2400" dirty="0" smtClean="0"/>
              <a:t>間</a:t>
            </a:r>
            <a:r>
              <a:rPr lang="zh-TW" altLang="zh-TW" sz="2400" dirty="0"/>
              <a:t>少</a:t>
            </a:r>
            <a:r>
              <a:rPr lang="en-US" altLang="zh-TW" sz="2400" dirty="0"/>
              <a:t>(M = 0.05, SD = 0.03; M = 0.07, SD = </a:t>
            </a:r>
            <a:r>
              <a:rPr lang="en-US" altLang="zh-TW" sz="2400" dirty="0" smtClean="0"/>
              <a:t>0.03)</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en-US" sz="2400" dirty="0" smtClean="0"/>
              <a:t>對</a:t>
            </a:r>
            <a:r>
              <a:rPr lang="zh-TW" altLang="en-US" sz="2400" dirty="0"/>
              <a:t>向</a:t>
            </a:r>
            <a:r>
              <a:rPr lang="zh-TW" altLang="zh-TW" sz="2400" dirty="0" smtClean="0"/>
              <a:t>交通</a:t>
            </a:r>
            <a:r>
              <a:rPr lang="zh-TW" altLang="zh-TW" sz="2400" dirty="0"/>
              <a:t>狀況也產生了巨大的影響</a:t>
            </a:r>
            <a:r>
              <a:rPr lang="en-US" altLang="zh-TW" sz="2400" dirty="0"/>
              <a:t>F(1, 27) = 4.17, = .051</a:t>
            </a:r>
            <a:r>
              <a:rPr lang="zh-TW" altLang="zh-TW" sz="2400" dirty="0"/>
              <a:t>，「有新來車」組中的人比「有來車」組中的</a:t>
            </a:r>
            <a:r>
              <a:rPr lang="en-US" altLang="zh-TW" sz="2400" dirty="0"/>
              <a:t>Overtaken</a:t>
            </a:r>
            <a:r>
              <a:rPr lang="zh-TW" altLang="zh-TW" sz="2400" dirty="0"/>
              <a:t>時間更短。</a:t>
            </a:r>
            <a:endParaRPr lang="zh-TW" altLang="en-US" sz="2400" dirty="0"/>
          </a:p>
        </p:txBody>
      </p:sp>
    </p:spTree>
    <p:extLst>
      <p:ext uri="{BB962C8B-B14F-4D97-AF65-F5344CB8AC3E}">
        <p14:creationId xmlns:p14="http://schemas.microsoft.com/office/powerpoint/2010/main" val="2265395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176950" y="226337"/>
            <a:ext cx="3589444" cy="461665"/>
          </a:xfrm>
          <a:prstGeom prst="rect">
            <a:avLst/>
          </a:prstGeom>
          <a:noFill/>
        </p:spPr>
        <p:txBody>
          <a:bodyPr wrap="none" rtlCol="0">
            <a:spAutoFit/>
          </a:bodyPr>
          <a:lstStyle/>
          <a:p>
            <a:r>
              <a:rPr lang="en-US" altLang="zh-TW" sz="2400" dirty="0" smtClean="0"/>
              <a:t>Results-</a:t>
            </a:r>
            <a:r>
              <a:rPr lang="zh-TW" altLang="en-US" sz="2400" dirty="0" smtClean="0"/>
              <a:t>在</a:t>
            </a:r>
            <a:r>
              <a:rPr lang="en-US" altLang="zh-TW" sz="2400" dirty="0" smtClean="0"/>
              <a:t>t3</a:t>
            </a:r>
            <a:r>
              <a:rPr lang="zh-TW" altLang="en-US" sz="2400" dirty="0" smtClean="0"/>
              <a:t>分析碰撞風險</a:t>
            </a:r>
            <a:endParaRPr lang="zh-TW" altLang="en-US" sz="2400" dirty="0"/>
          </a:p>
        </p:txBody>
      </p:sp>
      <p:pic>
        <p:nvPicPr>
          <p:cNvPr id="4" name="圖片 3"/>
          <p:cNvPicPr/>
          <p:nvPr/>
        </p:nvPicPr>
        <p:blipFill rotWithShape="1">
          <a:blip r:embed="rId2">
            <a:extLst>
              <a:ext uri="{28A0092B-C50C-407E-A947-70E740481C1C}">
                <a14:useLocalDpi xmlns:a14="http://schemas.microsoft.com/office/drawing/2010/main" val="0"/>
              </a:ext>
            </a:extLst>
          </a:blip>
          <a:srcRect b="14323"/>
          <a:stretch/>
        </p:blipFill>
        <p:spPr>
          <a:xfrm>
            <a:off x="7638745" y="2009243"/>
            <a:ext cx="4553255" cy="3834460"/>
          </a:xfrm>
          <a:prstGeom prst="rect">
            <a:avLst/>
          </a:prstGeom>
        </p:spPr>
      </p:pic>
      <p:sp>
        <p:nvSpPr>
          <p:cNvPr id="5" name="矩形 4"/>
          <p:cNvSpPr/>
          <p:nvPr/>
        </p:nvSpPr>
        <p:spPr>
          <a:xfrm>
            <a:off x="896293" y="1003695"/>
            <a:ext cx="6742451" cy="4524315"/>
          </a:xfrm>
          <a:prstGeom prst="rect">
            <a:avLst/>
          </a:prstGeom>
        </p:spPr>
        <p:txBody>
          <a:bodyPr wrap="square">
            <a:spAutoFit/>
          </a:bodyPr>
          <a:lstStyle/>
          <a:p>
            <a:pPr>
              <a:lnSpc>
                <a:spcPct val="150000"/>
              </a:lnSpc>
            </a:pPr>
            <a:r>
              <a:rPr lang="en-US" altLang="zh-TW" sz="2400" dirty="0"/>
              <a:t>2 x 2 ANOVA</a:t>
            </a:r>
            <a:r>
              <a:rPr lang="zh-TW" altLang="zh-TW" sz="2400" dirty="0"/>
              <a:t>分析了在</a:t>
            </a:r>
            <a:r>
              <a:rPr lang="en-US" altLang="zh-TW" sz="2400" dirty="0"/>
              <a:t>t3</a:t>
            </a:r>
            <a:r>
              <a:rPr lang="zh-TW" altLang="zh-TW" sz="2400" dirty="0"/>
              <a:t>處要超越的橫向</a:t>
            </a:r>
            <a:r>
              <a:rPr lang="zh-TW" altLang="zh-TW" sz="2400" dirty="0" smtClean="0"/>
              <a:t>距離</a:t>
            </a:r>
            <a:endParaRPr lang="en-US" altLang="zh-TW" sz="2400" dirty="0" smtClean="0"/>
          </a:p>
          <a:p>
            <a:pPr>
              <a:lnSpc>
                <a:spcPct val="150000"/>
              </a:lnSpc>
            </a:pPr>
            <a:r>
              <a:rPr lang="zh-TW" altLang="en-US" sz="2400" dirty="0" smtClean="0">
                <a:cs typeface="Times New Roman" panose="02020603050405020304" pitchFamily="18" charset="0"/>
              </a:rPr>
              <a:t>因子：</a:t>
            </a:r>
            <a:endParaRPr lang="en-US" altLang="zh-TW" sz="2400" dirty="0" smtClean="0">
              <a:cs typeface="Times New Roman" panose="02020603050405020304" pitchFamily="18" charset="0"/>
            </a:endParaRPr>
          </a:p>
          <a:p>
            <a:pPr marL="457200" indent="-457200">
              <a:lnSpc>
                <a:spcPct val="150000"/>
              </a:lnSpc>
              <a:buFont typeface="+mj-lt"/>
              <a:buAutoNum type="arabicPeriod"/>
            </a:pPr>
            <a:r>
              <a:rPr lang="zh-TW" altLang="zh-TW" sz="2400" dirty="0" smtClean="0"/>
              <a:t>「有來車」</a:t>
            </a:r>
            <a:r>
              <a:rPr lang="zh-TW" altLang="en-US" sz="2400" dirty="0" smtClean="0"/>
              <a:t>、</a:t>
            </a:r>
            <a:r>
              <a:rPr lang="zh-TW" altLang="zh-TW" sz="2400" dirty="0" smtClean="0"/>
              <a:t>「有新來車」</a:t>
            </a:r>
            <a:endParaRPr lang="en-US" altLang="zh-TW" sz="2400" dirty="0" smtClean="0"/>
          </a:p>
          <a:p>
            <a:pPr marL="457200" indent="-457200">
              <a:lnSpc>
                <a:spcPct val="150000"/>
              </a:lnSpc>
              <a:buFont typeface="+mj-lt"/>
              <a:buAutoNum type="arabicPeriod"/>
            </a:pPr>
            <a:r>
              <a:rPr lang="zh-TW" altLang="zh-TW" sz="2400" dirty="0" smtClean="0"/>
              <a:t>關鍵時間間隔</a:t>
            </a:r>
            <a:r>
              <a:rPr lang="en-US" altLang="zh-TW" sz="2400" dirty="0" smtClean="0"/>
              <a:t>(&lt;4s)</a:t>
            </a:r>
            <a:r>
              <a:rPr lang="zh-TW" altLang="en-US" sz="2400" dirty="0" smtClean="0"/>
              <a:t>、</a:t>
            </a:r>
            <a:r>
              <a:rPr lang="zh-TW" altLang="zh-TW" sz="2400" dirty="0" smtClean="0"/>
              <a:t>關鍵時間間隔</a:t>
            </a:r>
            <a:r>
              <a:rPr lang="en-US" altLang="zh-TW" sz="2400" dirty="0" smtClean="0"/>
              <a:t>(&gt;4s)</a:t>
            </a:r>
          </a:p>
          <a:p>
            <a:pPr marL="342900" indent="-342900">
              <a:lnSpc>
                <a:spcPct val="150000"/>
              </a:lnSpc>
              <a:buFont typeface="Arial" panose="020B0604020202020204" pitchFamily="34" charset="0"/>
              <a:buChar char="•"/>
            </a:pPr>
            <a:r>
              <a:rPr lang="zh-TW" altLang="en-US" sz="2400" dirty="0" smtClean="0"/>
              <a:t>對向</a:t>
            </a:r>
            <a:r>
              <a:rPr lang="zh-TW" altLang="zh-TW" sz="2400" dirty="0" smtClean="0"/>
              <a:t>交通狀況</a:t>
            </a:r>
            <a:r>
              <a:rPr lang="en-US" altLang="zh-TW" sz="2400" dirty="0" smtClean="0"/>
              <a:t>Opposite</a:t>
            </a:r>
            <a:r>
              <a:rPr lang="zh-TW" altLang="en-US" sz="2400" dirty="0" smtClean="0"/>
              <a:t>有顯著</a:t>
            </a:r>
            <a:r>
              <a:rPr lang="zh-TW" altLang="zh-TW" sz="2400" dirty="0" smtClean="0"/>
              <a:t>影響</a:t>
            </a:r>
            <a:r>
              <a:rPr lang="en-US" altLang="zh-TW" sz="2400" dirty="0"/>
              <a:t>(&lt;4s)</a:t>
            </a:r>
            <a:r>
              <a:rPr lang="zh-TW" altLang="zh-TW" sz="2400" dirty="0"/>
              <a:t>，</a:t>
            </a:r>
            <a:r>
              <a:rPr lang="en-US" altLang="zh-TW" sz="2400" dirty="0"/>
              <a:t>F</a:t>
            </a:r>
            <a:r>
              <a:rPr lang="zh-TW" altLang="zh-TW" sz="2400" dirty="0"/>
              <a:t>（</a:t>
            </a:r>
            <a:r>
              <a:rPr lang="en-US" altLang="zh-TW" sz="2400" dirty="0"/>
              <a:t>1, 27</a:t>
            </a:r>
            <a:r>
              <a:rPr lang="zh-TW" altLang="zh-TW" sz="2400" dirty="0"/>
              <a:t>）</a:t>
            </a:r>
            <a:r>
              <a:rPr lang="en-US" altLang="zh-TW" sz="2400" dirty="0"/>
              <a:t>= 8.15</a:t>
            </a:r>
            <a:r>
              <a:rPr lang="zh-TW" altLang="zh-TW" sz="2400" dirty="0"/>
              <a:t>，</a:t>
            </a:r>
            <a:r>
              <a:rPr lang="en-US" altLang="zh-TW" sz="2400" dirty="0"/>
              <a:t>p &lt;.</a:t>
            </a:r>
            <a:r>
              <a:rPr lang="en-US" altLang="zh-TW" sz="2400" dirty="0" smtClean="0"/>
              <a:t>001)</a:t>
            </a:r>
            <a:r>
              <a:rPr lang="zh-TW" altLang="en-US" sz="2400" dirty="0" smtClean="0"/>
              <a:t>比</a:t>
            </a:r>
            <a:r>
              <a:rPr lang="en-US" altLang="zh-TW" sz="2400" dirty="0" smtClean="0"/>
              <a:t>(&gt;4s)</a:t>
            </a:r>
            <a:r>
              <a:rPr lang="zh-TW" altLang="zh-TW" sz="2400" dirty="0" smtClean="0"/>
              <a:t>保持</a:t>
            </a:r>
            <a:r>
              <a:rPr lang="zh-TW" altLang="zh-TW" sz="2400" dirty="0"/>
              <a:t>較小的橫向距離（分別為</a:t>
            </a:r>
            <a:r>
              <a:rPr lang="en-US" altLang="zh-TW" sz="2400" dirty="0"/>
              <a:t>M = 0.82</a:t>
            </a:r>
            <a:r>
              <a:rPr lang="zh-TW" altLang="zh-TW" sz="2400" dirty="0"/>
              <a:t>，</a:t>
            </a:r>
            <a:r>
              <a:rPr lang="en-US" altLang="zh-TW" sz="2400" dirty="0"/>
              <a:t>SD = 0.21</a:t>
            </a:r>
            <a:r>
              <a:rPr lang="zh-TW" altLang="zh-TW" sz="2400" dirty="0"/>
              <a:t>；</a:t>
            </a:r>
            <a:r>
              <a:rPr lang="en-US" altLang="zh-TW" sz="2400" dirty="0"/>
              <a:t> M = 1.10</a:t>
            </a:r>
            <a:r>
              <a:rPr lang="zh-TW" altLang="zh-TW" sz="2400" dirty="0"/>
              <a:t>，</a:t>
            </a:r>
            <a:r>
              <a:rPr lang="en-US" altLang="zh-TW" sz="2400" dirty="0"/>
              <a:t>SD = 0.32</a:t>
            </a:r>
            <a:r>
              <a:rPr lang="zh-TW" altLang="zh-TW" sz="2400" dirty="0"/>
              <a:t>）</a:t>
            </a:r>
            <a:endParaRPr lang="en-US" altLang="zh-TW" sz="2400" dirty="0" smtClean="0"/>
          </a:p>
        </p:txBody>
      </p:sp>
    </p:spTree>
    <p:extLst>
      <p:ext uri="{BB962C8B-B14F-4D97-AF65-F5344CB8AC3E}">
        <p14:creationId xmlns:p14="http://schemas.microsoft.com/office/powerpoint/2010/main" val="1799120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176950" y="226337"/>
            <a:ext cx="3589444" cy="461665"/>
          </a:xfrm>
          <a:prstGeom prst="rect">
            <a:avLst/>
          </a:prstGeom>
          <a:noFill/>
        </p:spPr>
        <p:txBody>
          <a:bodyPr wrap="none" rtlCol="0">
            <a:spAutoFit/>
          </a:bodyPr>
          <a:lstStyle/>
          <a:p>
            <a:r>
              <a:rPr lang="en-US" altLang="zh-TW" sz="2400" dirty="0" smtClean="0"/>
              <a:t>Results-</a:t>
            </a:r>
            <a:r>
              <a:rPr lang="zh-TW" altLang="en-US" sz="2400" dirty="0" smtClean="0"/>
              <a:t>在</a:t>
            </a:r>
            <a:r>
              <a:rPr lang="en-US" altLang="zh-TW" sz="2400" dirty="0" smtClean="0"/>
              <a:t>t3</a:t>
            </a:r>
            <a:r>
              <a:rPr lang="zh-TW" altLang="en-US" sz="2400" dirty="0" smtClean="0"/>
              <a:t>分析碰撞風險</a:t>
            </a:r>
            <a:endParaRPr lang="zh-TW" altLang="en-US" sz="2400" dirty="0"/>
          </a:p>
        </p:txBody>
      </p:sp>
      <p:pic>
        <p:nvPicPr>
          <p:cNvPr id="5" name="圖片 4"/>
          <p:cNvPicPr/>
          <p:nvPr/>
        </p:nvPicPr>
        <p:blipFill rotWithShape="1">
          <a:blip r:embed="rId2">
            <a:extLst>
              <a:ext uri="{28A0092B-C50C-407E-A947-70E740481C1C}">
                <a14:useLocalDpi xmlns:a14="http://schemas.microsoft.com/office/drawing/2010/main" val="0"/>
              </a:ext>
            </a:extLst>
          </a:blip>
          <a:srcRect r="1164" b="18434"/>
          <a:stretch/>
        </p:blipFill>
        <p:spPr>
          <a:xfrm>
            <a:off x="7792428" y="1878157"/>
            <a:ext cx="4399572" cy="3418120"/>
          </a:xfrm>
          <a:prstGeom prst="rect">
            <a:avLst/>
          </a:prstGeom>
        </p:spPr>
      </p:pic>
      <p:sp>
        <p:nvSpPr>
          <p:cNvPr id="6" name="矩形 5"/>
          <p:cNvSpPr/>
          <p:nvPr/>
        </p:nvSpPr>
        <p:spPr>
          <a:xfrm>
            <a:off x="1176950" y="1003695"/>
            <a:ext cx="6726725" cy="5632311"/>
          </a:xfrm>
          <a:prstGeom prst="rect">
            <a:avLst/>
          </a:prstGeom>
        </p:spPr>
        <p:txBody>
          <a:bodyPr wrap="square">
            <a:spAutoFit/>
          </a:bodyPr>
          <a:lstStyle/>
          <a:p>
            <a:pPr>
              <a:lnSpc>
                <a:spcPct val="150000"/>
              </a:lnSpc>
            </a:pPr>
            <a:r>
              <a:rPr lang="en-US" altLang="zh-TW" sz="2400" dirty="0"/>
              <a:t>2 x 2 ANOVA</a:t>
            </a:r>
            <a:r>
              <a:rPr lang="zh-TW" altLang="zh-TW" sz="2400" dirty="0" smtClean="0"/>
              <a:t>對樣本分析</a:t>
            </a:r>
            <a:r>
              <a:rPr lang="zh-TW" altLang="zh-TW" sz="2400" dirty="0"/>
              <a:t>了沿超車操作的時間間隔</a:t>
            </a:r>
            <a:r>
              <a:rPr lang="en-US" altLang="zh-TW" sz="2400" dirty="0"/>
              <a:t>t1-t3</a:t>
            </a:r>
            <a:r>
              <a:rPr lang="zh-TW" altLang="zh-TW" sz="2400" dirty="0"/>
              <a:t>（</a:t>
            </a:r>
            <a:r>
              <a:rPr lang="en-US" altLang="zh-TW" sz="2400" dirty="0"/>
              <a:t>s</a:t>
            </a:r>
            <a:r>
              <a:rPr lang="zh-TW" altLang="zh-TW" sz="2400" dirty="0"/>
              <a:t>）的持續</a:t>
            </a:r>
            <a:r>
              <a:rPr lang="zh-TW" altLang="zh-TW" sz="2400" dirty="0" smtClean="0"/>
              <a:t>時間</a:t>
            </a:r>
            <a:endParaRPr lang="en-US" altLang="zh-TW" sz="2400" dirty="0" smtClean="0"/>
          </a:p>
          <a:p>
            <a:pPr>
              <a:lnSpc>
                <a:spcPct val="150000"/>
              </a:lnSpc>
            </a:pPr>
            <a:r>
              <a:rPr lang="zh-TW" altLang="en-US" sz="2400" dirty="0" smtClean="0"/>
              <a:t>因子：</a:t>
            </a:r>
            <a:endParaRPr lang="en-US" altLang="zh-TW" sz="2400" dirty="0" smtClean="0"/>
          </a:p>
          <a:p>
            <a:pPr marL="457200" indent="-457200">
              <a:lnSpc>
                <a:spcPct val="150000"/>
              </a:lnSpc>
              <a:buFont typeface="+mj-lt"/>
              <a:buAutoNum type="arabicPeriod"/>
            </a:pPr>
            <a:r>
              <a:rPr lang="zh-TW" altLang="zh-TW" sz="2400" dirty="0" smtClean="0"/>
              <a:t>「有來車」</a:t>
            </a:r>
            <a:r>
              <a:rPr lang="zh-TW" altLang="en-US" sz="2400" dirty="0" smtClean="0"/>
              <a:t>、</a:t>
            </a:r>
            <a:r>
              <a:rPr lang="zh-TW" altLang="zh-TW" sz="2400" dirty="0" smtClean="0"/>
              <a:t>「有新來車」</a:t>
            </a:r>
            <a:endParaRPr lang="en-US" altLang="zh-TW" sz="2400" dirty="0" smtClean="0"/>
          </a:p>
          <a:p>
            <a:pPr marL="457200" indent="-457200">
              <a:lnSpc>
                <a:spcPct val="150000"/>
              </a:lnSpc>
              <a:buFont typeface="+mj-lt"/>
              <a:buAutoNum type="arabicPeriod"/>
            </a:pPr>
            <a:r>
              <a:rPr lang="zh-TW" altLang="zh-TW" sz="2400" dirty="0" smtClean="0"/>
              <a:t>關鍵時間間隔</a:t>
            </a:r>
            <a:r>
              <a:rPr lang="en-US" altLang="zh-TW" sz="2400" dirty="0" smtClean="0"/>
              <a:t>(&lt;4s)</a:t>
            </a:r>
            <a:r>
              <a:rPr lang="zh-TW" altLang="en-US" sz="2400" dirty="0" smtClean="0"/>
              <a:t>、</a:t>
            </a:r>
            <a:r>
              <a:rPr lang="zh-TW" altLang="zh-TW" sz="2400" dirty="0" smtClean="0"/>
              <a:t>關鍵時間間隔</a:t>
            </a:r>
            <a:r>
              <a:rPr lang="en-US" altLang="zh-TW" sz="2400" dirty="0" smtClean="0"/>
              <a:t>(&gt;4s)</a:t>
            </a:r>
          </a:p>
          <a:p>
            <a:pPr marL="342900" indent="-342900">
              <a:lnSpc>
                <a:spcPct val="150000"/>
              </a:lnSpc>
              <a:buFont typeface="Arial" panose="020B0604020202020204" pitchFamily="34" charset="0"/>
              <a:buChar char="•"/>
            </a:pPr>
            <a:r>
              <a:rPr lang="zh-TW" altLang="en-US" sz="2400" dirty="0" smtClean="0"/>
              <a:t>對向</a:t>
            </a:r>
            <a:r>
              <a:rPr lang="zh-TW" altLang="zh-TW" sz="2400" dirty="0" smtClean="0"/>
              <a:t>交通</a:t>
            </a:r>
            <a:r>
              <a:rPr lang="zh-TW" altLang="zh-TW" sz="2400" dirty="0"/>
              <a:t>狀況</a:t>
            </a:r>
            <a:r>
              <a:rPr lang="en-US" altLang="zh-TW" sz="2400" dirty="0"/>
              <a:t>(Opposite</a:t>
            </a:r>
            <a:r>
              <a:rPr lang="en-US" altLang="zh-TW" sz="2400" dirty="0" smtClean="0"/>
              <a:t>)</a:t>
            </a:r>
            <a:r>
              <a:rPr lang="zh-TW" altLang="zh-TW" sz="2400" dirty="0" smtClean="0"/>
              <a:t> 有</a:t>
            </a:r>
            <a:r>
              <a:rPr lang="zh-TW" altLang="en-US" sz="2400" dirty="0" smtClean="0"/>
              <a:t>顯著</a:t>
            </a:r>
            <a:r>
              <a:rPr lang="zh-TW" altLang="zh-TW" sz="2400" dirty="0" smtClean="0"/>
              <a:t>影響</a:t>
            </a:r>
            <a:r>
              <a:rPr lang="zh-TW" altLang="zh-TW" sz="2400" dirty="0"/>
              <a:t>，</a:t>
            </a:r>
            <a:r>
              <a:rPr lang="en-US" altLang="zh-TW" sz="2400" dirty="0"/>
              <a:t>F(1, 27) = 4.26, p &lt; .049</a:t>
            </a:r>
            <a:r>
              <a:rPr lang="zh-TW" altLang="zh-TW" sz="2400" dirty="0"/>
              <a:t>，處於「有新來車」狀態的人比「有來車」狀態的人，花費更多的時間來完成</a:t>
            </a:r>
            <a:r>
              <a:rPr lang="en-US" altLang="zh-TW" sz="2400" dirty="0"/>
              <a:t>t1-t3</a:t>
            </a:r>
            <a:r>
              <a:rPr lang="zh-TW" altLang="zh-TW" sz="2400" dirty="0"/>
              <a:t>（分別為</a:t>
            </a:r>
            <a:r>
              <a:rPr lang="en-US" altLang="zh-TW" sz="2400" dirty="0"/>
              <a:t>M = 6.46, SD = 2.55; M = 4.16, SD = 1.24</a:t>
            </a:r>
            <a:r>
              <a:rPr lang="zh-TW" altLang="zh-TW" sz="2400" dirty="0"/>
              <a:t>）。</a:t>
            </a:r>
            <a:endParaRPr lang="en-US" altLang="zh-TW" sz="2400" dirty="0" smtClean="0"/>
          </a:p>
        </p:txBody>
      </p:sp>
    </p:spTree>
    <p:extLst>
      <p:ext uri="{BB962C8B-B14F-4D97-AF65-F5344CB8AC3E}">
        <p14:creationId xmlns:p14="http://schemas.microsoft.com/office/powerpoint/2010/main" val="982298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文字方塊 2"/>
          <p:cNvSpPr txBox="1"/>
          <p:nvPr/>
        </p:nvSpPr>
        <p:spPr>
          <a:xfrm>
            <a:off x="1176950" y="226337"/>
            <a:ext cx="1518364" cy="461665"/>
          </a:xfrm>
          <a:prstGeom prst="rect">
            <a:avLst/>
          </a:prstGeom>
          <a:noFill/>
        </p:spPr>
        <p:txBody>
          <a:bodyPr wrap="none" rtlCol="0">
            <a:spAutoFit/>
          </a:bodyPr>
          <a:lstStyle/>
          <a:p>
            <a:r>
              <a:rPr lang="en-US" altLang="zh-TW" sz="2400" dirty="0"/>
              <a:t>Discussion</a:t>
            </a:r>
            <a:endParaRPr lang="zh-TW" altLang="en-US" sz="2400" dirty="0"/>
          </a:p>
        </p:txBody>
      </p:sp>
      <p:sp>
        <p:nvSpPr>
          <p:cNvPr id="4" name="矩形 3"/>
          <p:cNvSpPr/>
          <p:nvPr/>
        </p:nvSpPr>
        <p:spPr>
          <a:xfrm>
            <a:off x="1599444" y="1159340"/>
            <a:ext cx="9400516" cy="4524315"/>
          </a:xfrm>
          <a:prstGeom prst="rect">
            <a:avLst/>
          </a:prstGeom>
        </p:spPr>
        <p:txBody>
          <a:bodyPr wrap="square">
            <a:spAutoFit/>
          </a:bodyPr>
          <a:lstStyle/>
          <a:p>
            <a:r>
              <a:rPr lang="zh-TW" altLang="en-US" sz="2400" b="1" dirty="0" smtClean="0"/>
              <a:t>研究結果部分證實，即駕駛員在t3時，通常會根據與對方的距離遠近來調整後車時距。</a:t>
            </a:r>
            <a:r>
              <a:rPr lang="zh-TW" altLang="zh-TW" sz="2400" b="1" dirty="0"/>
              <a:t>只有那些在超車過程中交通狀況發生變化的駕駛（即有新來車組）才被迫根據</a:t>
            </a:r>
            <a:r>
              <a:rPr lang="en-US" altLang="zh-TW" sz="2400" b="1" dirty="0"/>
              <a:t>t3</a:t>
            </a:r>
            <a:r>
              <a:rPr lang="zh-TW" altLang="zh-TW" sz="2400" b="1" dirty="0"/>
              <a:t>時對面的距離來調整其後車時距以適應超車</a:t>
            </a:r>
            <a:r>
              <a:rPr lang="zh-TW" altLang="zh-TW" sz="2400" b="1" dirty="0" smtClean="0"/>
              <a:t>。</a:t>
            </a:r>
            <a:endParaRPr lang="en-US" altLang="zh-TW" sz="2400" b="1" dirty="0" smtClean="0"/>
          </a:p>
          <a:p>
            <a:pPr marL="342900" indent="-342900">
              <a:buFont typeface="Arial" panose="020B0604020202020204" pitchFamily="34" charset="0"/>
              <a:buChar char="•"/>
            </a:pPr>
            <a:r>
              <a:rPr lang="zh-TW" altLang="zh-TW" sz="2400" dirty="0"/>
              <a:t>有新來車」條件下的</a:t>
            </a:r>
            <a:r>
              <a:rPr lang="zh-TW" altLang="zh-TW" sz="2400" dirty="0" smtClean="0"/>
              <a:t>駕駛</a:t>
            </a:r>
            <a:r>
              <a:rPr lang="zh-TW" altLang="zh-TW" sz="2400" dirty="0"/>
              <a:t>：（</a:t>
            </a:r>
            <a:r>
              <a:rPr lang="en-US" altLang="zh-TW" sz="2400" dirty="0" err="1"/>
              <a:t>i</a:t>
            </a:r>
            <a:r>
              <a:rPr lang="zh-TW" altLang="zh-TW" sz="2400" dirty="0"/>
              <a:t>）「有新來車」和「有來車」兩種情况下，</a:t>
            </a:r>
            <a:r>
              <a:rPr lang="en-US" altLang="zh-TW" sz="2400" dirty="0"/>
              <a:t>t2</a:t>
            </a:r>
            <a:r>
              <a:rPr lang="zh-TW" altLang="zh-TW" sz="2400" dirty="0"/>
              <a:t>和</a:t>
            </a:r>
            <a:r>
              <a:rPr lang="en-US" altLang="zh-TW" sz="2400" dirty="0"/>
              <a:t>t3</a:t>
            </a:r>
            <a:r>
              <a:rPr lang="zh-TW" altLang="zh-TW" sz="2400" dirty="0"/>
              <a:t>到達對面的時間間隔沒有顯著差異；（</a:t>
            </a:r>
            <a:r>
              <a:rPr lang="en-US" altLang="zh-TW" sz="2400" dirty="0"/>
              <a:t>ii</a:t>
            </a:r>
            <a:r>
              <a:rPr lang="zh-TW" altLang="zh-TW" sz="2400" dirty="0"/>
              <a:t>）當</a:t>
            </a:r>
            <a:r>
              <a:rPr lang="en-US" altLang="zh-TW" sz="2400" dirty="0"/>
              <a:t>t3</a:t>
            </a:r>
            <a:r>
              <a:rPr lang="zh-TW" altLang="zh-TW" sz="2400" dirty="0"/>
              <a:t>到達對面的時間間隔很關鍵時，</a:t>
            </a:r>
            <a:r>
              <a:rPr lang="en-US" altLang="zh-TW" sz="2400" dirty="0"/>
              <a:t>t1-t3</a:t>
            </a:r>
            <a:r>
              <a:rPr lang="zh-TW" altLang="zh-TW" sz="2400" dirty="0"/>
              <a:t>在這兩種情况下的完成時間是相似的，以及（</a:t>
            </a:r>
            <a:r>
              <a:rPr lang="en-US" altLang="zh-TW" sz="2400" dirty="0"/>
              <a:t>iii</a:t>
            </a:r>
            <a:r>
              <a:rPr lang="zh-TW" altLang="zh-TW" sz="2400" dirty="0"/>
              <a:t>）在這兩種情况下，駕駛調整橫向距離以在</a:t>
            </a:r>
            <a:r>
              <a:rPr lang="en-US" altLang="zh-TW" sz="2400" dirty="0"/>
              <a:t>t3</a:t>
            </a:r>
            <a:r>
              <a:rPr lang="zh-TW" altLang="zh-TW" sz="2400" dirty="0"/>
              <a:t>超車，以此確保所有三輛車的安全通過</a:t>
            </a:r>
            <a:r>
              <a:rPr lang="zh-TW" altLang="zh-TW" sz="2400" dirty="0" smtClean="0"/>
              <a:t>。</a:t>
            </a:r>
            <a:endParaRPr lang="en-US" altLang="zh-TW" sz="2400" dirty="0" smtClean="0"/>
          </a:p>
          <a:p>
            <a:pPr marL="342900" indent="-342900">
              <a:buFont typeface="Arial" panose="020B0604020202020204" pitchFamily="34" charset="0"/>
              <a:buChar char="•"/>
            </a:pPr>
            <a:r>
              <a:rPr lang="zh-TW" altLang="zh-TW" sz="2400" b="1" dirty="0" smtClean="0"/>
              <a:t>在</a:t>
            </a:r>
            <a:r>
              <a:rPr lang="zh-TW" altLang="zh-TW" sz="2400" b="1" dirty="0"/>
              <a:t>「有新來車」的情况下，駕駛决定完成超車，而到對面的時間間隔是關鍵的（即</a:t>
            </a:r>
            <a:r>
              <a:rPr lang="en-US" altLang="zh-TW" sz="2400" b="1" dirty="0"/>
              <a:t>t3</a:t>
            </a:r>
            <a:r>
              <a:rPr lang="zh-TW" altLang="zh-TW" sz="2400" b="1" dirty="0"/>
              <a:t>時的時間間隔</a:t>
            </a:r>
            <a:r>
              <a:rPr lang="en-US" altLang="zh-TW" sz="2400" b="1" dirty="0"/>
              <a:t>&lt;4s</a:t>
            </a:r>
            <a:r>
              <a:rPr lang="zh-TW" altLang="zh-TW" sz="2400" b="1" dirty="0"/>
              <a:t>），這表明他們可能期望在超車過程中遇到新迎面而來的車輛。</a:t>
            </a:r>
            <a:endParaRPr lang="zh-TW" altLang="en-US" sz="2400" b="1" dirty="0"/>
          </a:p>
        </p:txBody>
      </p:sp>
    </p:spTree>
    <p:extLst>
      <p:ext uri="{BB962C8B-B14F-4D97-AF65-F5344CB8AC3E}">
        <p14:creationId xmlns:p14="http://schemas.microsoft.com/office/powerpoint/2010/main" val="2165882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文字方塊 2"/>
          <p:cNvSpPr txBox="1"/>
          <p:nvPr/>
        </p:nvSpPr>
        <p:spPr>
          <a:xfrm>
            <a:off x="1176950" y="226337"/>
            <a:ext cx="1518364" cy="461665"/>
          </a:xfrm>
          <a:prstGeom prst="rect">
            <a:avLst/>
          </a:prstGeom>
          <a:noFill/>
        </p:spPr>
        <p:txBody>
          <a:bodyPr wrap="none" rtlCol="0">
            <a:spAutoFit/>
          </a:bodyPr>
          <a:lstStyle/>
          <a:p>
            <a:r>
              <a:rPr lang="en-US" altLang="zh-TW" sz="2400" dirty="0"/>
              <a:t>Discussion</a:t>
            </a:r>
            <a:endParaRPr lang="zh-TW" altLang="en-US" sz="2400" dirty="0"/>
          </a:p>
        </p:txBody>
      </p:sp>
      <p:sp>
        <p:nvSpPr>
          <p:cNvPr id="4" name="矩形 3"/>
          <p:cNvSpPr/>
          <p:nvPr/>
        </p:nvSpPr>
        <p:spPr>
          <a:xfrm>
            <a:off x="1599444" y="1159340"/>
            <a:ext cx="9400516" cy="830997"/>
          </a:xfrm>
          <a:prstGeom prst="rect">
            <a:avLst/>
          </a:prstGeom>
        </p:spPr>
        <p:txBody>
          <a:bodyPr wrap="square">
            <a:spAutoFit/>
          </a:bodyPr>
          <a:lstStyle/>
          <a:p>
            <a:r>
              <a:rPr lang="zh-TW" altLang="zh-TW" sz="2400" dirty="0"/>
              <a:t>與「有來車」情况下的司機相比，「有新來車」情况下的司機更傾向於在</a:t>
            </a:r>
            <a:r>
              <a:rPr lang="en-US" altLang="zh-TW" sz="2400" dirty="0"/>
              <a:t>t3</a:t>
            </a:r>
            <a:r>
              <a:rPr lang="zh-TW" altLang="zh-TW" sz="2400" dirty="0"/>
              <a:t>超車時超過後車距，這顯然是由於交通場景的突然變化。</a:t>
            </a:r>
          </a:p>
        </p:txBody>
      </p:sp>
    </p:spTree>
    <p:extLst>
      <p:ext uri="{BB962C8B-B14F-4D97-AF65-F5344CB8AC3E}">
        <p14:creationId xmlns:p14="http://schemas.microsoft.com/office/powerpoint/2010/main" val="1212427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970318"/>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t>本研究的結果表明，與在超車過程中</a:t>
            </a:r>
            <a:r>
              <a:rPr lang="zh-TW" altLang="zh-TW" sz="2400" b="1" dirty="0"/>
              <a:t>沒有經歷任何變化</a:t>
            </a:r>
            <a:r>
              <a:rPr lang="zh-TW" altLang="zh-TW" sz="2400" dirty="0"/>
              <a:t>的駕駛相比，超車過程中交通場景的變化會導致超車駕駛對被超車車輛的</a:t>
            </a:r>
            <a:r>
              <a:rPr lang="zh-TW" altLang="zh-TW" sz="2400" b="1" dirty="0"/>
              <a:t>安全裕度</a:t>
            </a:r>
            <a:r>
              <a:rPr lang="zh-TW" altLang="zh-TW" sz="2400" dirty="0" smtClean="0"/>
              <a:t>產生反應</a:t>
            </a:r>
            <a:r>
              <a:rPr lang="zh-TW" altLang="zh-TW" sz="2400" dirty="0"/>
              <a:t>。當</a:t>
            </a:r>
            <a:r>
              <a:rPr lang="en-US" altLang="zh-TW" sz="2400" dirty="0"/>
              <a:t>t3</a:t>
            </a:r>
            <a:r>
              <a:rPr lang="zh-TW" altLang="zh-TW" sz="2400" dirty="0"/>
              <a:t>與對面交通的接近度</a:t>
            </a:r>
            <a:r>
              <a:rPr lang="zh-TW" altLang="zh-TW" sz="2400" dirty="0" smtClean="0"/>
              <a:t>低於</a:t>
            </a:r>
            <a:r>
              <a:rPr lang="zh-TW" altLang="en-US" sz="2400" dirty="0" smtClean="0"/>
              <a:t>關鍵時間間隔</a:t>
            </a:r>
            <a:r>
              <a:rPr lang="zh-TW" altLang="zh-TW" sz="2400" b="1" dirty="0" smtClean="0"/>
              <a:t>（</a:t>
            </a:r>
            <a:r>
              <a:rPr lang="en-US" altLang="zh-TW" sz="2400" b="1" dirty="0"/>
              <a:t>&lt;4s</a:t>
            </a:r>
            <a:r>
              <a:rPr lang="zh-TW" altLang="zh-TW" sz="2400" b="1" dirty="0"/>
              <a:t>）</a:t>
            </a:r>
            <a:r>
              <a:rPr lang="zh-TW" altLang="zh-TW" sz="2400" dirty="0"/>
              <a:t>時，這種過度反應被發現是顯著</a:t>
            </a:r>
            <a:r>
              <a:rPr lang="zh-TW" altLang="zh-TW" sz="2400" dirty="0" smtClean="0"/>
              <a:t>的</a:t>
            </a:r>
            <a:endParaRPr lang="en-US" altLang="zh-TW" sz="2400" dirty="0"/>
          </a:p>
          <a:p>
            <a:pPr marL="342900" indent="-342900">
              <a:lnSpc>
                <a:spcPct val="150000"/>
              </a:lnSpc>
              <a:buFont typeface="Arial" panose="020B0604020202020204" pitchFamily="34" charset="0"/>
              <a:buChar char="•"/>
            </a:pPr>
            <a:r>
              <a:rPr lang="zh-TW" altLang="zh-TW" sz="2400" dirty="0"/>
              <a:t>影響上述自我調整的一個重要因素似乎與駕駛需要盡可能减少與迎面而來車輛駕駛的互動有關。顯然，當一名司機在有新對向來車超車時，兩名司機的觀看時間往往不足以建立</a:t>
            </a:r>
            <a:r>
              <a:rPr lang="zh-TW" altLang="zh-TW" sz="2400" b="1" dirty="0"/>
              <a:t>共同的情景</a:t>
            </a:r>
            <a:r>
              <a:rPr lang="zh-TW" altLang="zh-TW" sz="2400" b="1" dirty="0" smtClean="0"/>
              <a:t>意識</a:t>
            </a:r>
            <a:r>
              <a:rPr lang="zh-TW" altLang="en-US" sz="2400" b="1" dirty="0" smtClean="0"/>
              <a:t>。</a:t>
            </a:r>
            <a:endParaRPr lang="zh-TW" altLang="en-US" sz="2400" dirty="0"/>
          </a:p>
        </p:txBody>
      </p:sp>
      <p:sp>
        <p:nvSpPr>
          <p:cNvPr id="3" name="文字方塊 2"/>
          <p:cNvSpPr txBox="1"/>
          <p:nvPr/>
        </p:nvSpPr>
        <p:spPr>
          <a:xfrm>
            <a:off x="1176950" y="226337"/>
            <a:ext cx="1592103" cy="461665"/>
          </a:xfrm>
          <a:prstGeom prst="rect">
            <a:avLst/>
          </a:prstGeom>
          <a:noFill/>
        </p:spPr>
        <p:txBody>
          <a:bodyPr wrap="none" rtlCol="0">
            <a:spAutoFit/>
          </a:bodyPr>
          <a:lstStyle/>
          <a:p>
            <a:r>
              <a:rPr lang="en-US" altLang="zh-TW" sz="2400" dirty="0"/>
              <a:t>Conclusion</a:t>
            </a:r>
            <a:endParaRPr lang="zh-TW" altLang="en-US" sz="2400" dirty="0"/>
          </a:p>
        </p:txBody>
      </p:sp>
    </p:spTree>
    <p:extLst>
      <p:ext uri="{BB962C8B-B14F-4D97-AF65-F5344CB8AC3E}">
        <p14:creationId xmlns:p14="http://schemas.microsoft.com/office/powerpoint/2010/main" val="2967073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416320"/>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smtClean="0">
                <a:latin typeface="Times New Roman" panose="02020603050405020304" pitchFamily="18" charset="0"/>
                <a:cs typeface="Times New Roman" panose="02020603050405020304" pitchFamily="18" charset="0"/>
              </a:rPr>
              <a:t>先前研究表明，</a:t>
            </a:r>
            <a:r>
              <a:rPr lang="zh-TW" altLang="zh-TW" sz="2400" dirty="0"/>
              <a:t>關於</a:t>
            </a:r>
            <a:r>
              <a:rPr lang="zh-TW" altLang="zh-TW" sz="2400" dirty="0" smtClean="0"/>
              <a:t>駕駛預估</a:t>
            </a:r>
            <a:r>
              <a:rPr lang="zh-TW" altLang="en-US" sz="2400" b="1" dirty="0" smtClean="0"/>
              <a:t>對向超車時與來車的距離</a:t>
            </a:r>
            <a:r>
              <a:rPr lang="zh-TW" altLang="zh-TW" sz="2400" dirty="0" smtClean="0"/>
              <a:t>，</a:t>
            </a:r>
            <a:r>
              <a:rPr lang="zh-TW" altLang="zh-TW" sz="2400" dirty="0"/>
              <a:t>駕駛在</a:t>
            </a:r>
            <a:r>
              <a:rPr lang="zh-TW" altLang="zh-TW" sz="2400" dirty="0" smtClean="0"/>
              <a:t>做出安全</a:t>
            </a:r>
            <a:r>
              <a:rPr lang="zh-TW" altLang="zh-TW" sz="2400" dirty="0"/>
              <a:t>的超車決策</a:t>
            </a:r>
            <a:r>
              <a:rPr lang="zh-TW" altLang="zh-TW" sz="2400" dirty="0" smtClean="0"/>
              <a:t>方面</a:t>
            </a:r>
            <a:r>
              <a:rPr lang="zh-TW" altLang="en-US" sz="2400" dirty="0" smtClean="0"/>
              <a:t>時常誤判</a:t>
            </a:r>
            <a:r>
              <a:rPr lang="en-US" altLang="zh-TW" sz="2400" dirty="0" smtClean="0"/>
              <a:t>(</a:t>
            </a:r>
            <a:r>
              <a:rPr lang="en-US" altLang="zh-TW" sz="2400" dirty="0" err="1"/>
              <a:t>Hohm</a:t>
            </a:r>
            <a:r>
              <a:rPr lang="en-US" altLang="zh-TW" sz="2400" dirty="0"/>
              <a:t> and Winner, 2010; </a:t>
            </a:r>
            <a:r>
              <a:rPr lang="en-US" altLang="zh-TW" sz="2400" dirty="0" err="1"/>
              <a:t>Horrey</a:t>
            </a:r>
            <a:r>
              <a:rPr lang="en-US" altLang="zh-TW" sz="2400" dirty="0"/>
              <a:t> et al., 2007; Gray and Regan, 2005; Gordon and Mast, 1970; Jones and </a:t>
            </a:r>
            <a:r>
              <a:rPr lang="en-US" altLang="zh-TW" sz="2400" dirty="0" err="1"/>
              <a:t>Heimstra</a:t>
            </a:r>
            <a:r>
              <a:rPr lang="en-US" altLang="zh-TW" sz="2400" dirty="0"/>
              <a:t>, 1966; Crawford, 1963</a:t>
            </a:r>
            <a:r>
              <a:rPr lang="en-US" altLang="zh-TW" sz="2400" dirty="0" smtClean="0"/>
              <a:t>)</a:t>
            </a:r>
          </a:p>
          <a:p>
            <a:pPr marL="342900" indent="-342900">
              <a:lnSpc>
                <a:spcPct val="150000"/>
              </a:lnSpc>
              <a:buFont typeface="Arial" panose="020B0604020202020204" pitchFamily="34" charset="0"/>
              <a:buChar char="•"/>
            </a:pPr>
            <a:r>
              <a:rPr lang="zh-TW" altLang="zh-TW" sz="2400" dirty="0"/>
              <a:t>這些錯誤判斷主要源於駕駛在某些</a:t>
            </a:r>
            <a:r>
              <a:rPr lang="zh-TW" altLang="zh-TW" sz="2400" b="1" dirty="0"/>
              <a:t>感知因素</a:t>
            </a:r>
            <a:r>
              <a:rPr lang="zh-TW" altLang="zh-TW" sz="2400" dirty="0"/>
              <a:t>的影響下難以準確預估迎面而來車輛的距離和接近速度</a:t>
            </a:r>
            <a:r>
              <a:rPr lang="en-US" altLang="zh-TW" sz="2400" dirty="0"/>
              <a:t>(reviewed in </a:t>
            </a:r>
            <a:r>
              <a:rPr lang="en-US" altLang="zh-TW" sz="2400" dirty="0" err="1"/>
              <a:t>Tharanathan</a:t>
            </a:r>
            <a:r>
              <a:rPr lang="en-US" altLang="zh-TW" sz="2400" dirty="0"/>
              <a:t>, 2012; </a:t>
            </a:r>
            <a:r>
              <a:rPr lang="en-US" altLang="zh-TW" sz="2400" dirty="0" err="1"/>
              <a:t>Groeger</a:t>
            </a:r>
            <a:r>
              <a:rPr lang="en-US" altLang="zh-TW" sz="2400" dirty="0"/>
              <a:t>, 2000)</a:t>
            </a:r>
            <a:r>
              <a:rPr lang="zh-TW" altLang="zh-TW" sz="2400" dirty="0"/>
              <a:t>。</a:t>
            </a:r>
            <a:endParaRPr lang="zh-TW" altLang="en-US"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33" name="群組 32">
            <a:extLst>
              <a:ext uri="{FF2B5EF4-FFF2-40B4-BE49-F238E27FC236}">
                <a16:creationId xmlns:a16="http://schemas.microsoft.com/office/drawing/2014/main" xmlns="" id="{92AE4467-C9D3-4480-B119-C4601FBB31A7}"/>
              </a:ext>
            </a:extLst>
          </p:cNvPr>
          <p:cNvGrpSpPr/>
          <p:nvPr/>
        </p:nvGrpSpPr>
        <p:grpSpPr>
          <a:xfrm rot="16200000">
            <a:off x="8455002" y="3468412"/>
            <a:ext cx="1568120" cy="5078994"/>
            <a:chOff x="1822833" y="606596"/>
            <a:chExt cx="3515357" cy="6150498"/>
          </a:xfrm>
        </p:grpSpPr>
        <p:sp>
          <p:nvSpPr>
            <p:cNvPr id="35" name="矩形 34">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6" name="群組 35">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55" name="矩形 54">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6" name="矩形 55">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38" name="矩形 37">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0" name="群組 39">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53" name="矩形 52">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4" name="矩形 53">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1" name="群組 40">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51" name="矩形 50">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矩形 51">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2" name="群組 41">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49" name="矩形 48">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矩形 49">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3" name="群組 42">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47" name="矩形 46">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矩形 47">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4" name="群組 43">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45" name="矩形 44">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矩形 45">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57" name="圖片 56"/>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6826172" y="5713951"/>
            <a:ext cx="1252396" cy="1252396"/>
          </a:xfrm>
          <a:prstGeom prst="rect">
            <a:avLst/>
          </a:prstGeom>
        </p:spPr>
      </p:pic>
      <p:pic>
        <p:nvPicPr>
          <p:cNvPr id="58" name="圖片 57"/>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8676166" y="5713951"/>
            <a:ext cx="1252396" cy="1252396"/>
          </a:xfrm>
          <a:prstGeom prst="rect">
            <a:avLst/>
          </a:prstGeom>
        </p:spPr>
      </p:pic>
      <p:pic>
        <p:nvPicPr>
          <p:cNvPr id="59" name="圖片 58"/>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9340298" y="5000565"/>
            <a:ext cx="1252396" cy="1252396"/>
          </a:xfrm>
          <a:prstGeom prst="rect">
            <a:avLst/>
          </a:prstGeom>
          <a:scene3d>
            <a:camera prst="orthographicFront">
              <a:rot lat="0" lon="10800000" rev="0"/>
            </a:camera>
            <a:lightRig rig="threePt" dir="t"/>
          </a:scene3d>
        </p:spPr>
      </p:pic>
      <p:cxnSp>
        <p:nvCxnSpPr>
          <p:cNvPr id="60" name="直線單箭頭接點 59"/>
          <p:cNvCxnSpPr/>
          <p:nvPr/>
        </p:nvCxnSpPr>
        <p:spPr>
          <a:xfrm flipV="1">
            <a:off x="8139501" y="5762859"/>
            <a:ext cx="497851" cy="5854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36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970318"/>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t>但是，駕駛判斷不准確的事實並不</a:t>
            </a:r>
            <a:r>
              <a:rPr lang="zh-TW" altLang="zh-TW" sz="2400" dirty="0" smtClean="0"/>
              <a:t>一定</a:t>
            </a:r>
            <a:r>
              <a:rPr lang="zh-TW" altLang="en-US" sz="2400" dirty="0" smtClean="0"/>
              <a:t>表</a:t>
            </a:r>
            <a:r>
              <a:rPr lang="zh-TW" altLang="zh-TW" sz="2400" dirty="0" smtClean="0"/>
              <a:t>示</a:t>
            </a:r>
            <a:r>
              <a:rPr lang="zh-TW" altLang="zh-TW" sz="2400" dirty="0"/>
              <a:t>著不安全的駕駛行為，或是不足的超車駕駛行為</a:t>
            </a:r>
            <a:r>
              <a:rPr lang="en-US" altLang="zh-TW" sz="2400" dirty="0"/>
              <a:t>(Gray and Regan, 2005</a:t>
            </a:r>
            <a:r>
              <a:rPr lang="en-US" altLang="zh-TW" sz="2400" dirty="0" smtClean="0"/>
              <a:t>)</a:t>
            </a:r>
          </a:p>
          <a:p>
            <a:pPr marL="342900" indent="-342900">
              <a:lnSpc>
                <a:spcPct val="150000"/>
              </a:lnSpc>
              <a:buFont typeface="Arial" panose="020B0604020202020204" pitchFamily="34" charset="0"/>
              <a:buChar char="•"/>
            </a:pPr>
            <a:r>
              <a:rPr lang="zh-TW" altLang="zh-TW" sz="2400" dirty="0" smtClean="0"/>
              <a:t> 駕駛</a:t>
            </a:r>
            <a:r>
              <a:rPr lang="zh-TW" altLang="zh-TW" sz="2400" dirty="0"/>
              <a:t>可接受的超車距離主要受多種因素影響，例如駕駛打算執行的超車操作類型</a:t>
            </a:r>
            <a:r>
              <a:rPr lang="en-US" altLang="zh-TW" sz="2400" dirty="0"/>
              <a:t>(Jenkins and </a:t>
            </a:r>
            <a:r>
              <a:rPr lang="en-US" altLang="zh-TW" sz="2400" dirty="0" err="1"/>
              <a:t>Rilett</a:t>
            </a:r>
            <a:r>
              <a:rPr lang="en-US" altLang="zh-TW" sz="2400" dirty="0"/>
              <a:t>, 2005; Wilson and Best, 1982; Matson and Forbes, 1938)</a:t>
            </a:r>
            <a:r>
              <a:rPr lang="zh-TW" altLang="zh-TW" sz="2400" dirty="0"/>
              <a:t>、對向交通量</a:t>
            </a:r>
            <a:r>
              <a:rPr lang="en-US" altLang="zh-TW" sz="2400" dirty="0"/>
              <a:t>(Bella, 2011; Farah et al., 2009) </a:t>
            </a:r>
            <a:r>
              <a:rPr lang="zh-TW" altLang="zh-TW" sz="2400" dirty="0"/>
              <a:t>和超車機會的等待時間</a:t>
            </a:r>
            <a:r>
              <a:rPr lang="en-US" altLang="zh-TW" sz="2400" dirty="0"/>
              <a:t>(</a:t>
            </a:r>
            <a:r>
              <a:rPr lang="en-US" altLang="zh-TW" sz="2400" dirty="0" err="1"/>
              <a:t>Pollatschek</a:t>
            </a:r>
            <a:r>
              <a:rPr lang="en-US" altLang="zh-TW" sz="2400" dirty="0"/>
              <a:t> and </a:t>
            </a:r>
            <a:r>
              <a:rPr lang="en-US" altLang="zh-TW" sz="2400" dirty="0" err="1"/>
              <a:t>Polus</a:t>
            </a:r>
            <a:r>
              <a:rPr lang="en-US" altLang="zh-TW" sz="2400" dirty="0"/>
              <a:t>, 2005; </a:t>
            </a:r>
            <a:r>
              <a:rPr lang="en-US" altLang="zh-TW" sz="2400" dirty="0" err="1"/>
              <a:t>Summala</a:t>
            </a:r>
            <a:r>
              <a:rPr lang="en-US" altLang="zh-TW" sz="2400" dirty="0"/>
              <a:t>, </a:t>
            </a:r>
            <a:r>
              <a:rPr lang="en-US" altLang="zh-TW" sz="2400" dirty="0" smtClean="0"/>
              <a:t>1980 </a:t>
            </a:r>
            <a:r>
              <a:rPr lang="en-US" altLang="zh-TW" sz="2400" dirty="0" err="1"/>
              <a:t>Summala</a:t>
            </a:r>
            <a:r>
              <a:rPr lang="en-US" altLang="zh-TW" sz="2400" dirty="0"/>
              <a:t>, 1980)</a:t>
            </a:r>
            <a:r>
              <a:rPr lang="zh-TW" altLang="zh-TW" sz="2400" dirty="0"/>
              <a:t>。 上述所有因素都明確表明，超車者會根據交通情況調整其可接受的</a:t>
            </a:r>
            <a:r>
              <a:rPr lang="zh-TW" altLang="zh-TW" sz="2400" b="1" dirty="0"/>
              <a:t>通行差距</a:t>
            </a:r>
            <a:r>
              <a:rPr lang="zh-TW" altLang="zh-TW" sz="2400" dirty="0" smtClean="0"/>
              <a:t>。</a:t>
            </a:r>
            <a:endParaRPr lang="zh-TW" altLang="en-US"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4" name="群組 3">
            <a:extLst>
              <a:ext uri="{FF2B5EF4-FFF2-40B4-BE49-F238E27FC236}">
                <a16:creationId xmlns:a16="http://schemas.microsoft.com/office/drawing/2014/main" xmlns="" id="{92AE4467-C9D3-4480-B119-C4601FBB31A7}"/>
              </a:ext>
            </a:extLst>
          </p:cNvPr>
          <p:cNvGrpSpPr/>
          <p:nvPr/>
        </p:nvGrpSpPr>
        <p:grpSpPr>
          <a:xfrm rot="16200000">
            <a:off x="8455002" y="3468412"/>
            <a:ext cx="1568120" cy="5078994"/>
            <a:chOff x="1822833" y="606596"/>
            <a:chExt cx="3515357" cy="6150498"/>
          </a:xfrm>
        </p:grpSpPr>
        <p:sp>
          <p:nvSpPr>
            <p:cNvPr id="5" name="矩形 4">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24" name="矩形 23">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7" name="矩形 6">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22" name="矩形 21">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0" name="群組 9">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20" name="矩形 19">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 name="群組 10">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18" name="矩形 17">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 name="群組 11">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16" name="矩形 15">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 name="群組 12">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14" name="矩形 13">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26" name="圖片 25"/>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7496120" y="5487619"/>
            <a:ext cx="1252396" cy="1252396"/>
          </a:xfrm>
          <a:prstGeom prst="rect">
            <a:avLst/>
          </a:prstGeom>
        </p:spPr>
      </p:pic>
      <p:pic>
        <p:nvPicPr>
          <p:cNvPr id="27" name="圖片 26"/>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8676166" y="5713951"/>
            <a:ext cx="1252396" cy="1252396"/>
          </a:xfrm>
          <a:prstGeom prst="rect">
            <a:avLst/>
          </a:prstGeom>
        </p:spPr>
      </p:pic>
      <p:pic>
        <p:nvPicPr>
          <p:cNvPr id="28" name="圖片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9276934" y="5000565"/>
            <a:ext cx="1252396" cy="1252396"/>
          </a:xfrm>
          <a:prstGeom prst="rect">
            <a:avLst/>
          </a:prstGeom>
          <a:scene3d>
            <a:camera prst="orthographicFront">
              <a:rot lat="0" lon="10800000" rev="0"/>
            </a:camera>
            <a:lightRig rig="threePt" dir="t"/>
          </a:scene3d>
        </p:spPr>
      </p:pic>
    </p:spTree>
    <p:extLst>
      <p:ext uri="{BB962C8B-B14F-4D97-AF65-F5344CB8AC3E}">
        <p14:creationId xmlns:p14="http://schemas.microsoft.com/office/powerpoint/2010/main" val="2806022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242730"/>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t>Clarke et al. (1999)</a:t>
            </a:r>
            <a:r>
              <a:rPr lang="zh-TW" altLang="zh-TW" sz="2400" dirty="0"/>
              <a:t>深入分析了諾丁漢郡</a:t>
            </a:r>
            <a:r>
              <a:rPr lang="en-US" altLang="zh-TW" sz="2400" dirty="0"/>
              <a:t>(Nottinghamshire) 402</a:t>
            </a:r>
            <a:r>
              <a:rPr lang="zh-TW" altLang="zh-TW" sz="2400" dirty="0"/>
              <a:t>例超車道路交通</a:t>
            </a:r>
            <a:r>
              <a:rPr lang="zh-TW" altLang="zh-TW" sz="2400" dirty="0" smtClean="0"/>
              <a:t>事故檔案</a:t>
            </a:r>
            <a:r>
              <a:rPr lang="zh-TW" altLang="zh-TW" sz="2400" dirty="0"/>
              <a:t>，並報告說超車者似乎忽略了兩個關鍵考慮因素</a:t>
            </a:r>
            <a:r>
              <a:rPr lang="zh-TW" altLang="zh-TW" sz="2400" dirty="0" smtClean="0"/>
              <a:t>：</a:t>
            </a:r>
            <a:endParaRPr lang="en-US" altLang="zh-TW" sz="2400" dirty="0" smtClean="0"/>
          </a:p>
          <a:p>
            <a:pPr>
              <a:lnSpc>
                <a:spcPct val="150000"/>
              </a:lnSpc>
            </a:pPr>
            <a:r>
              <a:rPr lang="zh-TW" altLang="zh-TW" sz="2400" dirty="0" smtClean="0"/>
              <a:t>（</a:t>
            </a:r>
            <a:r>
              <a:rPr lang="en-US" altLang="zh-TW" sz="2400" dirty="0" err="1"/>
              <a:t>i</a:t>
            </a:r>
            <a:r>
              <a:rPr lang="zh-TW" altLang="zh-TW" sz="2400" dirty="0"/>
              <a:t>）在超車期間拐角處出現來車的可能性</a:t>
            </a:r>
            <a:r>
              <a:rPr lang="zh-TW" altLang="zh-TW" sz="2400" dirty="0" smtClean="0"/>
              <a:t>和</a:t>
            </a:r>
            <a:endParaRPr lang="en-US" altLang="zh-TW" sz="2400" dirty="0" smtClean="0"/>
          </a:p>
          <a:p>
            <a:pPr>
              <a:lnSpc>
                <a:spcPct val="150000"/>
              </a:lnSpc>
            </a:pPr>
            <a:r>
              <a:rPr lang="zh-TW" altLang="zh-TW" sz="2400" dirty="0" smtClean="0"/>
              <a:t>（</a:t>
            </a:r>
            <a:r>
              <a:rPr lang="en-US" altLang="zh-TW" sz="2400" dirty="0"/>
              <a:t>ii </a:t>
            </a:r>
            <a:r>
              <a:rPr lang="zh-TW" altLang="zh-TW" sz="2400" dirty="0"/>
              <a:t>）與被超越的車輛發生任何危險相互作用的可能性。</a:t>
            </a:r>
            <a:endParaRPr lang="zh-TW" altLang="en-US"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4" name="群組 3">
            <a:extLst>
              <a:ext uri="{FF2B5EF4-FFF2-40B4-BE49-F238E27FC236}">
                <a16:creationId xmlns:a16="http://schemas.microsoft.com/office/drawing/2014/main" xmlns="" id="{92AE4467-C9D3-4480-B119-C4601FBB31A7}"/>
              </a:ext>
            </a:extLst>
          </p:cNvPr>
          <p:cNvGrpSpPr/>
          <p:nvPr/>
        </p:nvGrpSpPr>
        <p:grpSpPr>
          <a:xfrm rot="16200000">
            <a:off x="8455002" y="3468412"/>
            <a:ext cx="1568120" cy="5078994"/>
            <a:chOff x="1822833" y="606596"/>
            <a:chExt cx="3515357" cy="6150498"/>
          </a:xfrm>
        </p:grpSpPr>
        <p:sp>
          <p:nvSpPr>
            <p:cNvPr id="5" name="矩形 4">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24" name="矩形 23">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7" name="矩形 6">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22" name="矩形 21">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0" name="群組 9">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20" name="矩形 19">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 name="群組 10">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18" name="矩形 17">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 name="群組 11">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16" name="矩形 15">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 name="群組 12">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14" name="矩形 13">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26" name="圖片 25"/>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9139745" y="5304032"/>
            <a:ext cx="1252396" cy="1252396"/>
          </a:xfrm>
          <a:prstGeom prst="rect">
            <a:avLst/>
          </a:prstGeom>
        </p:spPr>
      </p:pic>
      <p:pic>
        <p:nvPicPr>
          <p:cNvPr id="27" name="圖片 26"/>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8113195" y="5722571"/>
            <a:ext cx="1252396" cy="1252396"/>
          </a:xfrm>
          <a:prstGeom prst="rect">
            <a:avLst/>
          </a:prstGeom>
        </p:spPr>
      </p:pic>
      <p:pic>
        <p:nvPicPr>
          <p:cNvPr id="28" name="圖片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10416585" y="5000565"/>
            <a:ext cx="1252396" cy="1252396"/>
          </a:xfrm>
          <a:prstGeom prst="rect">
            <a:avLst/>
          </a:prstGeom>
          <a:scene3d>
            <a:camera prst="orthographicFront">
              <a:rot lat="0" lon="10800000" rev="0"/>
            </a:camera>
            <a:lightRig rig="threePt" dir="t"/>
          </a:scene3d>
        </p:spPr>
      </p:pic>
      <p:grpSp>
        <p:nvGrpSpPr>
          <p:cNvPr id="53" name="群組 52">
            <a:extLst>
              <a:ext uri="{FF2B5EF4-FFF2-40B4-BE49-F238E27FC236}">
                <a16:creationId xmlns:a16="http://schemas.microsoft.com/office/drawing/2014/main" xmlns="" id="{92AE4467-C9D3-4480-B119-C4601FBB31A7}"/>
              </a:ext>
            </a:extLst>
          </p:cNvPr>
          <p:cNvGrpSpPr/>
          <p:nvPr/>
        </p:nvGrpSpPr>
        <p:grpSpPr>
          <a:xfrm rot="16200000">
            <a:off x="2992517" y="3448268"/>
            <a:ext cx="1568120" cy="5078994"/>
            <a:chOff x="1822833" y="606596"/>
            <a:chExt cx="3515357" cy="6150498"/>
          </a:xfrm>
        </p:grpSpPr>
        <p:sp>
          <p:nvSpPr>
            <p:cNvPr id="54" name="矩形 53">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5" name="群組 54">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73" name="矩形 72">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4" name="矩形 73">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56" name="矩形 55">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7" name="矩形 56">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8" name="群組 57">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71" name="矩形 70">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矩形 71">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9" name="群組 58">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69" name="矩形 68">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0" name="矩形 69">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0" name="群組 59">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67" name="矩形 66">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8" name="矩形 67">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1" name="群組 60">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65" name="矩形 64">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6" name="矩形 65">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2" name="群組 61">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63" name="矩形 62">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4" name="矩形 63">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75" name="圖片 74"/>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2260077" y="5322996"/>
            <a:ext cx="1252396" cy="1252396"/>
          </a:xfrm>
          <a:prstGeom prst="rect">
            <a:avLst/>
          </a:prstGeom>
        </p:spPr>
      </p:pic>
      <p:pic>
        <p:nvPicPr>
          <p:cNvPr id="76" name="圖片 75"/>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3152904" y="5724443"/>
            <a:ext cx="1252396" cy="1252396"/>
          </a:xfrm>
          <a:prstGeom prst="rect">
            <a:avLst/>
          </a:prstGeom>
        </p:spPr>
      </p:pic>
      <p:pic>
        <p:nvPicPr>
          <p:cNvPr id="77" name="圖片 76"/>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3506483" y="5000565"/>
            <a:ext cx="1252396" cy="1252396"/>
          </a:xfrm>
          <a:prstGeom prst="rect">
            <a:avLst/>
          </a:prstGeom>
          <a:scene3d>
            <a:camera prst="orthographicFront">
              <a:rot lat="0" lon="10800000" rev="0"/>
            </a:camera>
            <a:lightRig rig="threePt" dir="t"/>
          </a:scene3d>
        </p:spPr>
      </p:pic>
      <p:pic>
        <p:nvPicPr>
          <p:cNvPr id="78" name="圖片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2727" y="5465314"/>
            <a:ext cx="575948" cy="514514"/>
          </a:xfrm>
          <a:prstGeom prst="rect">
            <a:avLst/>
          </a:prstGeom>
        </p:spPr>
      </p:pic>
      <p:pic>
        <p:nvPicPr>
          <p:cNvPr id="79" name="圖片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47289" y="5889379"/>
            <a:ext cx="575948" cy="514514"/>
          </a:xfrm>
          <a:prstGeom prst="rect">
            <a:avLst/>
          </a:prstGeom>
        </p:spPr>
      </p:pic>
    </p:spTree>
    <p:extLst>
      <p:ext uri="{BB962C8B-B14F-4D97-AF65-F5344CB8AC3E}">
        <p14:creationId xmlns:p14="http://schemas.microsoft.com/office/powerpoint/2010/main" val="2772066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3970318"/>
          </a:xfrm>
          <a:prstGeom prst="rect">
            <a:avLst/>
          </a:prstGeom>
        </p:spPr>
        <p:txBody>
          <a:bodyPr wrap="square">
            <a:spAutoFit/>
          </a:bodyPr>
          <a:lstStyle/>
          <a:p>
            <a:pPr>
              <a:lnSpc>
                <a:spcPct val="150000"/>
              </a:lnSpc>
            </a:pPr>
            <a:r>
              <a:rPr lang="zh-TW" altLang="zh-TW" sz="2400" dirty="0" smtClean="0"/>
              <a:t>由於</a:t>
            </a:r>
            <a:r>
              <a:rPr lang="zh-TW" altLang="zh-TW" sz="2400" dirty="0"/>
              <a:t>駕駛既無法準確預估超越行駛中的車輛所需的間隙，也無法準確估計與即將駛入之車輛間的時間</a:t>
            </a:r>
            <a:r>
              <a:rPr lang="zh-TW" altLang="zh-TW" sz="2400" dirty="0" smtClean="0"/>
              <a:t>間隔 </a:t>
            </a:r>
            <a:r>
              <a:rPr lang="en-US" altLang="zh-TW" sz="2400" dirty="0" smtClean="0"/>
              <a:t>(</a:t>
            </a:r>
            <a:r>
              <a:rPr lang="en-US" altLang="zh-TW" sz="2400" dirty="0"/>
              <a:t>Liu and Herman, 1996, </a:t>
            </a:r>
            <a:r>
              <a:rPr lang="en-US" altLang="zh-TW" sz="2400" dirty="0" smtClean="0"/>
              <a:t>64)</a:t>
            </a:r>
            <a:r>
              <a:rPr lang="zh-TW" altLang="zh-TW" sz="2400" dirty="0" smtClean="0"/>
              <a:t>。</a:t>
            </a:r>
            <a:endParaRPr lang="en-US" altLang="zh-TW" sz="2400" dirty="0" smtClean="0"/>
          </a:p>
          <a:p>
            <a:pPr>
              <a:lnSpc>
                <a:spcPct val="150000"/>
              </a:lnSpc>
            </a:pPr>
            <a:r>
              <a:rPr lang="zh-TW" altLang="zh-TW" sz="2400" dirty="0" smtClean="0"/>
              <a:t>駕駛不斷地重新評估超車的</a:t>
            </a:r>
            <a:r>
              <a:rPr lang="zh-TW" altLang="en-US" sz="2400" dirty="0" smtClean="0"/>
              <a:t>狀況</a:t>
            </a:r>
            <a:r>
              <a:rPr lang="zh-TW" altLang="zh-TW" sz="2400" dirty="0" smtClean="0"/>
              <a:t>，直到至少超車達到「臨界位置」或「不可以返回的點」，即中止超車所需的視距等於完成超車所需的視</a:t>
            </a:r>
            <a:r>
              <a:rPr lang="zh-TW" altLang="en-US" sz="2400" dirty="0" smtClean="0"/>
              <a:t>線</a:t>
            </a:r>
            <a:r>
              <a:rPr lang="zh-TW" altLang="en-US" sz="2400" dirty="0"/>
              <a:t>距離</a:t>
            </a:r>
            <a:r>
              <a:rPr lang="en-US" altLang="zh-TW" sz="2400" dirty="0" smtClean="0"/>
              <a:t>(see </a:t>
            </a:r>
            <a:r>
              <a:rPr lang="en-US" altLang="zh-TW" sz="2400" dirty="0" err="1" smtClean="0"/>
              <a:t>Lamm</a:t>
            </a:r>
            <a:r>
              <a:rPr lang="en-US" altLang="zh-TW" sz="2400" dirty="0" smtClean="0"/>
              <a:t> et al., 1999)</a:t>
            </a:r>
            <a:r>
              <a:rPr lang="zh-TW" altLang="zh-TW" sz="2400" dirty="0" smtClean="0"/>
              <a:t>。</a:t>
            </a:r>
            <a:endParaRPr lang="en-US" altLang="zh-TW" sz="2400" dirty="0" smtClean="0"/>
          </a:p>
          <a:p>
            <a:pPr>
              <a:lnSpc>
                <a:spcPct val="150000"/>
              </a:lnSpc>
            </a:pPr>
            <a:r>
              <a:rPr lang="zh-TW" altLang="zh-TW" sz="2400" dirty="0"/>
              <a:t>當與迎面而來的車輛之間的間隙很</a:t>
            </a:r>
            <a:r>
              <a:rPr lang="zh-TW" altLang="zh-TW" sz="2400" dirty="0" smtClean="0"/>
              <a:t>關鍵，</a:t>
            </a:r>
            <a:r>
              <a:rPr lang="zh-TW" altLang="zh-TW" sz="2400" b="1" dirty="0" smtClean="0"/>
              <a:t>即</a:t>
            </a:r>
            <a:r>
              <a:rPr lang="zh-TW" altLang="en-US" sz="2400" b="1" dirty="0" smtClean="0"/>
              <a:t>時間車</a:t>
            </a:r>
            <a:r>
              <a:rPr lang="zh-TW" altLang="en-US" sz="2400" b="1" dirty="0"/>
              <a:t>距</a:t>
            </a:r>
            <a:r>
              <a:rPr lang="zh-TW" altLang="zh-TW" sz="2400" b="1" dirty="0" smtClean="0"/>
              <a:t>（</a:t>
            </a:r>
            <a:r>
              <a:rPr lang="en-US" altLang="zh-TW" sz="2400" b="1" dirty="0" smtClean="0"/>
              <a:t>time headway, TH</a:t>
            </a:r>
            <a:r>
              <a:rPr lang="zh-TW" altLang="zh-TW" sz="2400" dirty="0"/>
              <a:t>）</a:t>
            </a:r>
            <a:r>
              <a:rPr lang="en-US" altLang="zh-TW" sz="2400" dirty="0"/>
              <a:t>&lt;4s (</a:t>
            </a:r>
            <a:r>
              <a:rPr lang="en-US" altLang="zh-TW" sz="2400" dirty="0" err="1"/>
              <a:t>Hegeman</a:t>
            </a:r>
            <a:r>
              <a:rPr lang="en-US" altLang="zh-TW" sz="2400" dirty="0"/>
              <a:t> et al., 2005</a:t>
            </a:r>
            <a:r>
              <a:rPr lang="en-US" altLang="zh-TW" sz="2400" dirty="0" smtClean="0"/>
              <a:t>)</a:t>
            </a:r>
            <a:endParaRPr lang="zh-TW" altLang="zh-TW"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4" name="群組 3">
            <a:extLst>
              <a:ext uri="{FF2B5EF4-FFF2-40B4-BE49-F238E27FC236}">
                <a16:creationId xmlns:a16="http://schemas.microsoft.com/office/drawing/2014/main" xmlns="" id="{92AE4467-C9D3-4480-B119-C4601FBB31A7}"/>
              </a:ext>
            </a:extLst>
          </p:cNvPr>
          <p:cNvGrpSpPr/>
          <p:nvPr/>
        </p:nvGrpSpPr>
        <p:grpSpPr>
          <a:xfrm rot="16200000">
            <a:off x="8455002" y="3468412"/>
            <a:ext cx="1568120" cy="5078994"/>
            <a:chOff x="1822833" y="606596"/>
            <a:chExt cx="3515357" cy="6150498"/>
          </a:xfrm>
        </p:grpSpPr>
        <p:sp>
          <p:nvSpPr>
            <p:cNvPr id="5" name="矩形 4">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24" name="矩形 23">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7" name="矩形 6">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22" name="矩形 21">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0" name="群組 9">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20" name="矩形 19">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 name="群組 10">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18" name="矩形 17">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 name="群組 11">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16" name="矩形 15">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 name="群組 12">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14" name="矩形 13">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26" name="圖片 25"/>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6853327" y="5723001"/>
            <a:ext cx="1252396" cy="1252396"/>
          </a:xfrm>
          <a:prstGeom prst="rect">
            <a:avLst/>
          </a:prstGeom>
        </p:spPr>
      </p:pic>
      <p:pic>
        <p:nvPicPr>
          <p:cNvPr id="27" name="圖片 26"/>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8676166" y="5713951"/>
            <a:ext cx="1252396" cy="1252396"/>
          </a:xfrm>
          <a:prstGeom prst="rect">
            <a:avLst/>
          </a:prstGeom>
        </p:spPr>
      </p:pic>
      <p:pic>
        <p:nvPicPr>
          <p:cNvPr id="28" name="圖片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9276934" y="5000565"/>
            <a:ext cx="1252396" cy="1252396"/>
          </a:xfrm>
          <a:prstGeom prst="rect">
            <a:avLst/>
          </a:prstGeom>
          <a:scene3d>
            <a:camera prst="orthographicFront">
              <a:rot lat="0" lon="10800000" rev="0"/>
            </a:camera>
            <a:lightRig rig="threePt" dir="t"/>
          </a:scene3d>
        </p:spPr>
      </p:pic>
    </p:spTree>
    <p:extLst>
      <p:ext uri="{BB962C8B-B14F-4D97-AF65-F5344CB8AC3E}">
        <p14:creationId xmlns:p14="http://schemas.microsoft.com/office/powerpoint/2010/main" val="148649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1754326"/>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smtClean="0"/>
              <a:t>本</a:t>
            </a:r>
            <a:r>
              <a:rPr lang="zh-TW" altLang="zh-TW" sz="2400" dirty="0"/>
              <a:t>研究</a:t>
            </a:r>
            <a:r>
              <a:rPr lang="zh-TW" altLang="zh-TW" sz="2400" dirty="0" smtClean="0"/>
              <a:t>旨在關注</a:t>
            </a:r>
            <a:r>
              <a:rPr lang="zh-TW" altLang="zh-TW" sz="2400" dirty="0"/>
              <a:t>超車駕駛如何在操作過程中</a:t>
            </a:r>
            <a:r>
              <a:rPr lang="zh-TW" altLang="zh-TW" sz="2400" b="1" dirty="0"/>
              <a:t>動態變化的條件下</a:t>
            </a:r>
            <a:r>
              <a:rPr lang="zh-TW" altLang="zh-TW" sz="2400" dirty="0"/>
              <a:t>（例如，出現新</a:t>
            </a:r>
            <a:r>
              <a:rPr lang="zh-TW" altLang="zh-TW" sz="2400" dirty="0" smtClean="0"/>
              <a:t>的</a:t>
            </a:r>
            <a:r>
              <a:rPr lang="zh-TW" altLang="en-US" sz="2400" dirty="0" smtClean="0"/>
              <a:t>對向</a:t>
            </a:r>
            <a:r>
              <a:rPr lang="zh-TW" altLang="zh-TW" sz="2400" dirty="0" smtClean="0"/>
              <a:t>車輛</a:t>
            </a:r>
            <a:r>
              <a:rPr lang="zh-TW" altLang="zh-TW" sz="2400" dirty="0"/>
              <a:t>）管理</a:t>
            </a:r>
            <a:r>
              <a:rPr lang="zh-TW" altLang="zh-TW" sz="2400" dirty="0" smtClean="0"/>
              <a:t>與</a:t>
            </a:r>
            <a:r>
              <a:rPr lang="zh-TW" altLang="en-US" sz="2400" dirty="0" smtClean="0"/>
              <a:t>對</a:t>
            </a:r>
            <a:r>
              <a:rPr lang="zh-TW" altLang="en-US" sz="2400" dirty="0"/>
              <a:t>向</a:t>
            </a:r>
            <a:r>
              <a:rPr lang="zh-TW" altLang="zh-TW" sz="2400" dirty="0" smtClean="0"/>
              <a:t>車輛</a:t>
            </a:r>
            <a:r>
              <a:rPr lang="zh-TW" altLang="zh-TW" sz="2400" dirty="0"/>
              <a:t>或被超車車輛的碰撞風險。</a:t>
            </a:r>
            <a:endParaRPr lang="en-US" altLang="zh-TW" sz="2400" dirty="0" smtClean="0"/>
          </a:p>
          <a:p>
            <a:pPr marL="342900" indent="-342900">
              <a:lnSpc>
                <a:spcPct val="150000"/>
              </a:lnSpc>
              <a:buFont typeface="Arial" panose="020B0604020202020204" pitchFamily="34" charset="0"/>
              <a:buChar char="•"/>
            </a:pPr>
            <a:endParaRPr lang="zh-TW" altLang="en-US" sz="2400" dirty="0"/>
          </a:p>
        </p:txBody>
      </p:sp>
      <p:sp>
        <p:nvSpPr>
          <p:cNvPr id="3" name="文字方塊 2"/>
          <p:cNvSpPr txBox="1"/>
          <p:nvPr/>
        </p:nvSpPr>
        <p:spPr>
          <a:xfrm>
            <a:off x="1176950" y="226337"/>
            <a:ext cx="1741502" cy="461665"/>
          </a:xfrm>
          <a:prstGeom prst="rect">
            <a:avLst/>
          </a:prstGeom>
          <a:noFill/>
        </p:spPr>
        <p:txBody>
          <a:bodyPr wrap="none" rtlCol="0">
            <a:spAutoFit/>
          </a:bodyPr>
          <a:lstStyle/>
          <a:p>
            <a:r>
              <a:rPr lang="en-US" altLang="zh-TW" sz="2400" dirty="0"/>
              <a:t>Introduction</a:t>
            </a:r>
            <a:endParaRPr lang="zh-TW" altLang="en-US" sz="2400" dirty="0"/>
          </a:p>
        </p:txBody>
      </p:sp>
      <p:grpSp>
        <p:nvGrpSpPr>
          <p:cNvPr id="4" name="群組 3">
            <a:extLst>
              <a:ext uri="{FF2B5EF4-FFF2-40B4-BE49-F238E27FC236}">
                <a16:creationId xmlns:a16="http://schemas.microsoft.com/office/drawing/2014/main" xmlns="" id="{92AE4467-C9D3-4480-B119-C4601FBB31A7}"/>
              </a:ext>
            </a:extLst>
          </p:cNvPr>
          <p:cNvGrpSpPr/>
          <p:nvPr/>
        </p:nvGrpSpPr>
        <p:grpSpPr>
          <a:xfrm rot="16200000">
            <a:off x="5526209" y="367601"/>
            <a:ext cx="1866882" cy="8682274"/>
            <a:chOff x="1822833" y="606596"/>
            <a:chExt cx="3515357" cy="6150498"/>
          </a:xfrm>
        </p:grpSpPr>
        <p:sp>
          <p:nvSpPr>
            <p:cNvPr id="5" name="矩形 4">
              <a:extLst>
                <a:ext uri="{FF2B5EF4-FFF2-40B4-BE49-F238E27FC236}">
                  <a16:creationId xmlns:a16="http://schemas.microsoft.com/office/drawing/2014/main" xmlns="" id="{760B5FA9-C7D9-4BDB-B179-832B4A64701D}"/>
                </a:ext>
              </a:extLst>
            </p:cNvPr>
            <p:cNvSpPr/>
            <p:nvPr/>
          </p:nvSpPr>
          <p:spPr>
            <a:xfrm>
              <a:off x="1822833" y="606599"/>
              <a:ext cx="3515357" cy="615049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a:extLst>
                <a:ext uri="{FF2B5EF4-FFF2-40B4-BE49-F238E27FC236}">
                  <a16:creationId xmlns:a16="http://schemas.microsoft.com/office/drawing/2014/main" xmlns="" id="{FC3336E5-BF9A-4EF6-8C1E-7B00196774AE}"/>
                </a:ext>
              </a:extLst>
            </p:cNvPr>
            <p:cNvGrpSpPr/>
            <p:nvPr/>
          </p:nvGrpSpPr>
          <p:grpSpPr>
            <a:xfrm>
              <a:off x="3360119" y="6015658"/>
              <a:ext cx="438272" cy="741436"/>
              <a:chOff x="1992957" y="568959"/>
              <a:chExt cx="438272" cy="6150496"/>
            </a:xfrm>
            <a:solidFill>
              <a:schemeClr val="bg1"/>
            </a:solidFill>
          </p:grpSpPr>
          <p:sp>
            <p:nvSpPr>
              <p:cNvPr id="24" name="矩形 23">
                <a:extLst>
                  <a:ext uri="{FF2B5EF4-FFF2-40B4-BE49-F238E27FC236}">
                    <a16:creationId xmlns:a16="http://schemas.microsoft.com/office/drawing/2014/main" xmlns="" id="{B88DCF02-061A-4825-9666-F57B192077C3}"/>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a:extLst>
                  <a:ext uri="{FF2B5EF4-FFF2-40B4-BE49-F238E27FC236}">
                    <a16:creationId xmlns:a16="http://schemas.microsoft.com/office/drawing/2014/main" xmlns="" id="{1747B8C1-7E94-4334-B501-87DE7340CEA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7" name="矩形 6">
              <a:extLst>
                <a:ext uri="{FF2B5EF4-FFF2-40B4-BE49-F238E27FC236}">
                  <a16:creationId xmlns:a16="http://schemas.microsoft.com/office/drawing/2014/main" xmlns="" id="{3E900C9A-BBB5-4ED7-838E-1ECC644C9A7A}"/>
                </a:ext>
              </a:extLst>
            </p:cNvPr>
            <p:cNvSpPr/>
            <p:nvPr/>
          </p:nvSpPr>
          <p:spPr>
            <a:xfrm>
              <a:off x="5125525" y="606597"/>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xmlns="" id="{0815E396-0691-458E-9EB9-2C0CA1EDCDC9}"/>
                </a:ext>
              </a:extLst>
            </p:cNvPr>
            <p:cNvSpPr/>
            <p:nvPr/>
          </p:nvSpPr>
          <p:spPr>
            <a:xfrm>
              <a:off x="1861779" y="606596"/>
              <a:ext cx="173716" cy="61504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a:extLst>
                <a:ext uri="{FF2B5EF4-FFF2-40B4-BE49-F238E27FC236}">
                  <a16:creationId xmlns:a16="http://schemas.microsoft.com/office/drawing/2014/main" xmlns="" id="{2D88C958-256F-445E-B362-15C41764EAEE}"/>
                </a:ext>
              </a:extLst>
            </p:cNvPr>
            <p:cNvGrpSpPr/>
            <p:nvPr/>
          </p:nvGrpSpPr>
          <p:grpSpPr>
            <a:xfrm>
              <a:off x="3360119" y="4933844"/>
              <a:ext cx="438272" cy="741436"/>
              <a:chOff x="1992957" y="568959"/>
              <a:chExt cx="438272" cy="6150496"/>
            </a:xfrm>
            <a:solidFill>
              <a:schemeClr val="bg1"/>
            </a:solidFill>
          </p:grpSpPr>
          <p:sp>
            <p:nvSpPr>
              <p:cNvPr id="22" name="矩形 21">
                <a:extLst>
                  <a:ext uri="{FF2B5EF4-FFF2-40B4-BE49-F238E27FC236}">
                    <a16:creationId xmlns:a16="http://schemas.microsoft.com/office/drawing/2014/main" xmlns="" id="{7A6F90FE-A9AE-4DF6-9586-F80966EB8D0E}"/>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a:extLst>
                  <a:ext uri="{FF2B5EF4-FFF2-40B4-BE49-F238E27FC236}">
                    <a16:creationId xmlns:a16="http://schemas.microsoft.com/office/drawing/2014/main" xmlns="" id="{55B9A09B-EF69-43EB-AA32-6001D65C712F}"/>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0" name="群組 9">
              <a:extLst>
                <a:ext uri="{FF2B5EF4-FFF2-40B4-BE49-F238E27FC236}">
                  <a16:creationId xmlns:a16="http://schemas.microsoft.com/office/drawing/2014/main" xmlns="" id="{563668ED-5AED-45AC-A692-7F9CFE78827C}"/>
                </a:ext>
              </a:extLst>
            </p:cNvPr>
            <p:cNvGrpSpPr/>
            <p:nvPr/>
          </p:nvGrpSpPr>
          <p:grpSpPr>
            <a:xfrm>
              <a:off x="3360119" y="3852032"/>
              <a:ext cx="438272" cy="741436"/>
              <a:chOff x="1992957" y="568959"/>
              <a:chExt cx="438272" cy="6150496"/>
            </a:xfrm>
            <a:solidFill>
              <a:schemeClr val="bg1"/>
            </a:solidFill>
          </p:grpSpPr>
          <p:sp>
            <p:nvSpPr>
              <p:cNvPr id="20" name="矩形 19">
                <a:extLst>
                  <a:ext uri="{FF2B5EF4-FFF2-40B4-BE49-F238E27FC236}">
                    <a16:creationId xmlns:a16="http://schemas.microsoft.com/office/drawing/2014/main" xmlns="" id="{2066265F-9296-4B94-ACC0-13E3159B2A59}"/>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xmlns="" id="{C41210C6-8BBB-451E-B137-375B6BC574FE}"/>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 name="群組 10">
              <a:extLst>
                <a:ext uri="{FF2B5EF4-FFF2-40B4-BE49-F238E27FC236}">
                  <a16:creationId xmlns:a16="http://schemas.microsoft.com/office/drawing/2014/main" xmlns="" id="{B698EEE9-7DF4-4C91-81CE-0773B2B6EFB5}"/>
                </a:ext>
              </a:extLst>
            </p:cNvPr>
            <p:cNvGrpSpPr/>
            <p:nvPr/>
          </p:nvGrpSpPr>
          <p:grpSpPr>
            <a:xfrm>
              <a:off x="3360119" y="606596"/>
              <a:ext cx="438272" cy="741436"/>
              <a:chOff x="1992957" y="568959"/>
              <a:chExt cx="438272" cy="6150496"/>
            </a:xfrm>
            <a:solidFill>
              <a:schemeClr val="bg1"/>
            </a:solidFill>
          </p:grpSpPr>
          <p:sp>
            <p:nvSpPr>
              <p:cNvPr id="18" name="矩形 17">
                <a:extLst>
                  <a:ext uri="{FF2B5EF4-FFF2-40B4-BE49-F238E27FC236}">
                    <a16:creationId xmlns:a16="http://schemas.microsoft.com/office/drawing/2014/main" xmlns="" id="{B676B13B-A77A-4C14-B324-6AC3F13B13B1}"/>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xmlns="" id="{B297553C-F20E-4786-A780-6A5024E49FE4}"/>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 name="群組 11">
              <a:extLst>
                <a:ext uri="{FF2B5EF4-FFF2-40B4-BE49-F238E27FC236}">
                  <a16:creationId xmlns:a16="http://schemas.microsoft.com/office/drawing/2014/main" xmlns="" id="{16E95AD8-D356-4C20-892A-3AE9FC32B9A1}"/>
                </a:ext>
              </a:extLst>
            </p:cNvPr>
            <p:cNvGrpSpPr/>
            <p:nvPr/>
          </p:nvGrpSpPr>
          <p:grpSpPr>
            <a:xfrm>
              <a:off x="3360119" y="1688408"/>
              <a:ext cx="438272" cy="741436"/>
              <a:chOff x="1992957" y="568959"/>
              <a:chExt cx="438272" cy="6150496"/>
            </a:xfrm>
            <a:solidFill>
              <a:schemeClr val="bg1"/>
            </a:solidFill>
          </p:grpSpPr>
          <p:sp>
            <p:nvSpPr>
              <p:cNvPr id="16" name="矩形 15">
                <a:extLst>
                  <a:ext uri="{FF2B5EF4-FFF2-40B4-BE49-F238E27FC236}">
                    <a16:creationId xmlns:a16="http://schemas.microsoft.com/office/drawing/2014/main" xmlns="" id="{2E37818D-1081-41AE-AD27-C6D20FD65548}"/>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a:extLst>
                  <a:ext uri="{FF2B5EF4-FFF2-40B4-BE49-F238E27FC236}">
                    <a16:creationId xmlns:a16="http://schemas.microsoft.com/office/drawing/2014/main" xmlns="" id="{231294F7-A4BA-480C-8F2D-A843F676F50B}"/>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 name="群組 12">
              <a:extLst>
                <a:ext uri="{FF2B5EF4-FFF2-40B4-BE49-F238E27FC236}">
                  <a16:creationId xmlns:a16="http://schemas.microsoft.com/office/drawing/2014/main" xmlns="" id="{76CA7D23-9D5B-4595-B87C-EA5C64DD04DC}"/>
                </a:ext>
              </a:extLst>
            </p:cNvPr>
            <p:cNvGrpSpPr/>
            <p:nvPr/>
          </p:nvGrpSpPr>
          <p:grpSpPr>
            <a:xfrm>
              <a:off x="3360119" y="2770220"/>
              <a:ext cx="438272" cy="741436"/>
              <a:chOff x="1992957" y="568959"/>
              <a:chExt cx="438272" cy="6150496"/>
            </a:xfrm>
            <a:solidFill>
              <a:schemeClr val="bg1"/>
            </a:solidFill>
          </p:grpSpPr>
          <p:sp>
            <p:nvSpPr>
              <p:cNvPr id="14" name="矩形 13">
                <a:extLst>
                  <a:ext uri="{FF2B5EF4-FFF2-40B4-BE49-F238E27FC236}">
                    <a16:creationId xmlns:a16="http://schemas.microsoft.com/office/drawing/2014/main" xmlns="" id="{97263F08-B137-4B95-8E73-C3143EE61D6C}"/>
                  </a:ext>
                </a:extLst>
              </p:cNvPr>
              <p:cNvSpPr/>
              <p:nvPr/>
            </p:nvSpPr>
            <p:spPr>
              <a:xfrm>
                <a:off x="1992957" y="568960"/>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xmlns="" id="{7C31747A-090C-4987-B18B-9C24216CFB13}"/>
                  </a:ext>
                </a:extLst>
              </p:cNvPr>
              <p:cNvSpPr/>
              <p:nvPr/>
            </p:nvSpPr>
            <p:spPr>
              <a:xfrm>
                <a:off x="2258509" y="568959"/>
                <a:ext cx="172720" cy="61504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pic>
        <p:nvPicPr>
          <p:cNvPr id="26" name="圖片 25"/>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3779112" y="4090163"/>
            <a:ext cx="1491006" cy="1491006"/>
          </a:xfrm>
          <a:prstGeom prst="rect">
            <a:avLst/>
          </a:prstGeom>
        </p:spPr>
      </p:pic>
      <p:pic>
        <p:nvPicPr>
          <p:cNvPr id="27" name="圖片 26"/>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4959158" y="4334601"/>
            <a:ext cx="1491006" cy="1491006"/>
          </a:xfrm>
          <a:prstGeom prst="rect">
            <a:avLst/>
          </a:prstGeom>
        </p:spPr>
      </p:pic>
      <p:pic>
        <p:nvPicPr>
          <p:cNvPr id="28" name="圖片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9123016" y="3585006"/>
            <a:ext cx="1491006" cy="1491006"/>
          </a:xfrm>
          <a:prstGeom prst="rect">
            <a:avLst/>
          </a:prstGeom>
          <a:scene3d>
            <a:camera prst="orthographicFront">
              <a:rot lat="0" lon="10800000" rev="0"/>
            </a:camera>
            <a:lightRig rig="threePt" dir="t"/>
          </a:scene3d>
        </p:spPr>
      </p:pic>
      <p:pic>
        <p:nvPicPr>
          <p:cNvPr id="30" name="圖片 29"/>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ackgroundRemoval t="10000" b="90000" l="10000" r="90000">
                        <a14:foregroundMark x1="27969" y1="54219" x2="32969" y2="62031"/>
                        <a14:foregroundMark x1="27031" y1="56406" x2="28750" y2="60625"/>
                        <a14:foregroundMark x1="35469" y1="57656" x2="35469" y2="57656"/>
                        <a14:foregroundMark x1="30938" y1="63438" x2="30938" y2="63438"/>
                        <a14:foregroundMark x1="34219" y1="62813" x2="34219" y2="62813"/>
                        <a14:foregroundMark x1="36250" y1="60469" x2="36250" y2="60469"/>
                        <a14:foregroundMark x1="35781" y1="56406" x2="35781" y2="56406"/>
                        <a14:foregroundMark x1="65469" y1="57344" x2="65469" y2="57344"/>
                        <a14:foregroundMark x1="66406" y1="61250" x2="66406" y2="61250"/>
                        <a14:foregroundMark x1="69063" y1="61563" x2="69063" y2="61563"/>
                        <a14:foregroundMark x1="67344" y1="63125" x2="67344" y2="63125"/>
                        <a14:foregroundMark x1="70781" y1="61563" x2="70781" y2="61563"/>
                        <a14:foregroundMark x1="72188" y1="56563" x2="72188" y2="56563"/>
                        <a14:foregroundMark x1="69375" y1="55000" x2="69375" y2="55000"/>
                        <a14:foregroundMark x1="63281" y1="60469" x2="66406" y2="63281"/>
                        <a14:foregroundMark x1="67656" y1="58906" x2="67656" y2="58906"/>
                        <a14:foregroundMark x1="68750" y1="58438" x2="68750" y2="58438"/>
                        <a14:foregroundMark x1="68750" y1="58438" x2="68750" y2="58438"/>
                        <a14:foregroundMark x1="68750" y1="58438" x2="68750" y2="58438"/>
                        <a14:foregroundMark x1="38438" y1="40313" x2="38438" y2="40313"/>
                        <a14:foregroundMark x1="45313" y1="39063" x2="45313" y2="39063"/>
                        <a14:foregroundMark x1="35000" y1="40313" x2="56250" y2="40469"/>
                        <a14:foregroundMark x1="43281" y1="37344" x2="59375" y2="37813"/>
                        <a14:foregroundMark x1="31250" y1="55000" x2="31250" y2="55000"/>
                        <a14:foregroundMark x1="63594" y1="55156" x2="64063" y2="57813"/>
                        <a14:foregroundMark x1="67188" y1="54688" x2="67188" y2="54688"/>
                        <a14:foregroundMark x1="66406" y1="53281" x2="70000" y2="55937"/>
                      </a14:backgroundRemoval>
                    </a14:imgEffect>
                  </a14:imgLayer>
                </a14:imgProps>
              </a:ext>
              <a:ext uri="{28A0092B-C50C-407E-A947-70E740481C1C}">
                <a14:useLocalDpi xmlns:a14="http://schemas.microsoft.com/office/drawing/2010/main" val="0"/>
              </a:ext>
            </a:extLst>
          </a:blip>
          <a:stretch>
            <a:fillRect/>
          </a:stretch>
        </p:blipFill>
        <p:spPr>
          <a:xfrm>
            <a:off x="6514997" y="3615808"/>
            <a:ext cx="1491006" cy="1491006"/>
          </a:xfrm>
          <a:prstGeom prst="rect">
            <a:avLst/>
          </a:prstGeom>
          <a:scene3d>
            <a:camera prst="orthographicFront">
              <a:rot lat="0" lon="10800000" rev="0"/>
            </a:camera>
            <a:lightRig rig="threePt" dir="t"/>
          </a:scene3d>
        </p:spPr>
      </p:pic>
    </p:spTree>
    <p:extLst>
      <p:ext uri="{BB962C8B-B14F-4D97-AF65-F5344CB8AC3E}">
        <p14:creationId xmlns:p14="http://schemas.microsoft.com/office/powerpoint/2010/main" val="218529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5078313"/>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t>觀測是在希臘</a:t>
            </a:r>
            <a:r>
              <a:rPr lang="en-US" altLang="zh-TW" sz="2400" dirty="0"/>
              <a:t>8A</a:t>
            </a:r>
            <a:r>
              <a:rPr lang="zh-TW" altLang="zh-TW" sz="2400" dirty="0"/>
              <a:t>國道上</a:t>
            </a:r>
            <a:r>
              <a:rPr lang="zh-TW" altLang="zh-TW" sz="2400" dirty="0" smtClean="0"/>
              <a:t>進行，</a:t>
            </a:r>
            <a:r>
              <a:rPr lang="zh-TW" altLang="zh-TW" sz="2400" dirty="0"/>
              <a:t>該國道連接科林托斯市</a:t>
            </a:r>
            <a:r>
              <a:rPr lang="en-US" altLang="zh-TW" sz="2400" dirty="0"/>
              <a:t>(Korinthos)</a:t>
            </a:r>
            <a:r>
              <a:rPr lang="zh-TW" altLang="zh-TW" sz="2400" dirty="0"/>
              <a:t>和佩特拉市</a:t>
            </a:r>
            <a:r>
              <a:rPr lang="en-US" altLang="zh-TW" sz="2400" dirty="0"/>
              <a:t>(</a:t>
            </a:r>
            <a:r>
              <a:rPr lang="en-US" altLang="zh-TW" sz="2400" dirty="0" err="1"/>
              <a:t>Patra</a:t>
            </a:r>
            <a:r>
              <a:rPr lang="en-US" altLang="zh-TW" sz="2400" dirty="0"/>
              <a:t>)</a:t>
            </a:r>
            <a:r>
              <a:rPr lang="zh-TW" altLang="zh-TW" sz="2400" dirty="0"/>
              <a:t>（往返約</a:t>
            </a:r>
            <a:r>
              <a:rPr lang="en-US" altLang="zh-TW" sz="2400" dirty="0"/>
              <a:t>270</a:t>
            </a:r>
            <a:r>
              <a:rPr lang="zh-TW" altLang="zh-TW" sz="2400" dirty="0"/>
              <a:t>公里）</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一</a:t>
            </a:r>
            <a:r>
              <a:rPr lang="zh-TW" altLang="zh-TW" sz="2400" dirty="0"/>
              <a:t>條無</a:t>
            </a:r>
            <a:r>
              <a:rPr lang="zh-TW" altLang="zh-TW" sz="2400" dirty="0" smtClean="0"/>
              <a:t>分隔</a:t>
            </a:r>
            <a:r>
              <a:rPr lang="zh-TW" altLang="en-US" sz="2400" dirty="0" smtClean="0"/>
              <a:t>島</a:t>
            </a:r>
            <a:r>
              <a:rPr lang="zh-TW" altLang="zh-TW" sz="2400" dirty="0" smtClean="0"/>
              <a:t>的</a:t>
            </a:r>
            <a:r>
              <a:rPr lang="zh-TW" altLang="zh-TW" sz="2400" dirty="0"/>
              <a:t>公路，在每個方向的主車道（</a:t>
            </a:r>
            <a:r>
              <a:rPr lang="en-US" altLang="zh-TW" sz="2400" dirty="0"/>
              <a:t>3.5 m</a:t>
            </a:r>
            <a:r>
              <a:rPr lang="zh-TW" altLang="zh-TW" sz="2400" dirty="0"/>
              <a:t>）和輔助車道（</a:t>
            </a:r>
            <a:r>
              <a:rPr lang="en-US" altLang="zh-TW" sz="2400" dirty="0"/>
              <a:t>2.0 m</a:t>
            </a:r>
            <a:r>
              <a:rPr lang="zh-TW" altLang="zh-TW" sz="2400" dirty="0"/>
              <a:t>）之間有中央道路劃定和實線</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限</a:t>
            </a:r>
            <a:r>
              <a:rPr lang="zh-TW" altLang="zh-TW" sz="2400" dirty="0"/>
              <a:t>速範圍為</a:t>
            </a:r>
            <a:r>
              <a:rPr lang="en-US" altLang="zh-TW" sz="2400" dirty="0"/>
              <a:t>60</a:t>
            </a:r>
            <a:r>
              <a:rPr lang="zh-TW" altLang="zh-TW" sz="2400" dirty="0"/>
              <a:t>至</a:t>
            </a:r>
            <a:r>
              <a:rPr lang="en-US" altLang="zh-TW" sz="2400" dirty="0"/>
              <a:t>100 km/h</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道路</a:t>
            </a:r>
            <a:r>
              <a:rPr lang="zh-TW" altLang="zh-TW" sz="2400" dirty="0"/>
              <a:t>的幾何特徵（即最小曲率半徑：</a:t>
            </a:r>
            <a:r>
              <a:rPr lang="en-US" altLang="zh-TW" sz="2400" dirty="0"/>
              <a:t>330m</a:t>
            </a:r>
            <a:r>
              <a:rPr lang="zh-TW" altLang="zh-TW" sz="2400" dirty="0"/>
              <a:t>，最小能見度：</a:t>
            </a:r>
            <a:r>
              <a:rPr lang="en-US" altLang="zh-TW" sz="2400" dirty="0"/>
              <a:t>200m</a:t>
            </a:r>
            <a:r>
              <a:rPr lang="zh-TW" altLang="zh-TW" sz="2400" dirty="0"/>
              <a:t>，最大縱坡：</a:t>
            </a:r>
            <a:r>
              <a:rPr lang="en-US" altLang="zh-TW" sz="2400" dirty="0"/>
              <a:t>4%</a:t>
            </a:r>
            <a:r>
              <a:rPr lang="zh-TW" altLang="zh-TW" sz="2400" dirty="0"/>
              <a:t>）和高交通量（即年平均日交通量：</a:t>
            </a:r>
            <a:r>
              <a:rPr lang="en-US" altLang="zh-TW" sz="2400" dirty="0" smtClean="0"/>
              <a:t>13500</a:t>
            </a:r>
            <a:r>
              <a:rPr lang="zh-TW" altLang="zh-TW" sz="2400" dirty="0"/>
              <a:t>和</a:t>
            </a:r>
            <a:r>
              <a:rPr lang="en-US" altLang="zh-TW" sz="2400" dirty="0" smtClean="0"/>
              <a:t>12500</a:t>
            </a:r>
            <a:r>
              <a:rPr lang="zh-TW" altLang="zh-TW" sz="2400" dirty="0"/>
              <a:t>輛</a:t>
            </a:r>
            <a:r>
              <a:rPr lang="en-US" altLang="zh-TW" sz="2400" dirty="0"/>
              <a:t>/</a:t>
            </a:r>
            <a:r>
              <a:rPr lang="zh-TW" altLang="zh-TW" sz="2400" dirty="0"/>
              <a:t>方向）</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根據</a:t>
            </a:r>
            <a:r>
              <a:rPr lang="zh-TW" altLang="zh-TW" sz="2400" dirty="0"/>
              <a:t>希臘統計局的數據，在</a:t>
            </a:r>
            <a:r>
              <a:rPr lang="en-US" altLang="zh-TW" sz="2400" dirty="0"/>
              <a:t>1996</a:t>
            </a:r>
            <a:r>
              <a:rPr lang="zh-TW" altLang="zh-TW" sz="2400" dirty="0"/>
              <a:t>年至</a:t>
            </a:r>
            <a:r>
              <a:rPr lang="en-US" altLang="zh-TW" sz="2400" dirty="0"/>
              <a:t>2008</a:t>
            </a:r>
            <a:r>
              <a:rPr lang="zh-TW" altLang="zh-TW" sz="2400" dirty="0"/>
              <a:t>年期間，</a:t>
            </a:r>
            <a:r>
              <a:rPr lang="en-US" altLang="zh-TW" sz="2400" dirty="0"/>
              <a:t>12%</a:t>
            </a:r>
            <a:r>
              <a:rPr lang="zh-TW" altLang="zh-TW" sz="2400" dirty="0"/>
              <a:t>的事故是正面碰撞，</a:t>
            </a:r>
            <a:r>
              <a:rPr lang="en-US" altLang="zh-TW" sz="2400" dirty="0"/>
              <a:t>28%</a:t>
            </a:r>
            <a:r>
              <a:rPr lang="zh-TW" altLang="zh-TW" sz="2400" dirty="0"/>
              <a:t>是與對面車輛發生側翻</a:t>
            </a:r>
            <a:r>
              <a:rPr lang="en-US" altLang="zh-TW" sz="2400" dirty="0"/>
              <a:t>/</a:t>
            </a:r>
            <a:r>
              <a:rPr lang="zh-TW" altLang="zh-TW" sz="2400" dirty="0"/>
              <a:t>擦傷。</a:t>
            </a:r>
            <a:endParaRPr lang="zh-TW" altLang="en-US" sz="2400" dirty="0"/>
          </a:p>
        </p:txBody>
      </p:sp>
      <p:sp>
        <p:nvSpPr>
          <p:cNvPr id="3" name="文字方塊 2"/>
          <p:cNvSpPr txBox="1"/>
          <p:nvPr/>
        </p:nvSpPr>
        <p:spPr>
          <a:xfrm>
            <a:off x="1176950" y="226337"/>
            <a:ext cx="4224233" cy="461665"/>
          </a:xfrm>
          <a:prstGeom prst="rect">
            <a:avLst/>
          </a:prstGeom>
          <a:noFill/>
        </p:spPr>
        <p:txBody>
          <a:bodyPr wrap="none" rtlCol="0">
            <a:spAutoFit/>
          </a:bodyPr>
          <a:lstStyle/>
          <a:p>
            <a:r>
              <a:rPr lang="en-US" altLang="zh-TW" sz="2400" dirty="0"/>
              <a:t>Material and </a:t>
            </a:r>
            <a:r>
              <a:rPr lang="en-US" altLang="zh-TW" sz="2400" dirty="0" smtClean="0"/>
              <a:t>methods-</a:t>
            </a:r>
            <a:r>
              <a:rPr lang="zh-TW" altLang="en-US" sz="2400" dirty="0" smtClean="0"/>
              <a:t>道路場景</a:t>
            </a:r>
            <a:endParaRPr lang="zh-TW" altLang="en-US" sz="2400" dirty="0"/>
          </a:p>
        </p:txBody>
      </p:sp>
    </p:spTree>
    <p:extLst>
      <p:ext uri="{BB962C8B-B14F-4D97-AF65-F5344CB8AC3E}">
        <p14:creationId xmlns:p14="http://schemas.microsoft.com/office/powerpoint/2010/main" val="3395346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73109" y="898711"/>
            <a:ext cx="10269647"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zh-TW" sz="2400" dirty="0"/>
              <a:t>一輛</a:t>
            </a:r>
            <a:r>
              <a:rPr lang="zh-TW" altLang="zh-TW" sz="2400" dirty="0" smtClean="0"/>
              <a:t>小型汽車</a:t>
            </a:r>
            <a:r>
              <a:rPr lang="en-US" altLang="zh-TW" sz="2400" dirty="0"/>
              <a:t>Daihatsu </a:t>
            </a:r>
            <a:r>
              <a:rPr lang="en-US" altLang="zh-TW" sz="2400" dirty="0" err="1"/>
              <a:t>Cuore</a:t>
            </a:r>
            <a:r>
              <a:rPr lang="en-US" altLang="zh-TW" sz="2400" dirty="0"/>
              <a:t> </a:t>
            </a:r>
            <a:r>
              <a:rPr lang="en-US" altLang="zh-TW" sz="2400" dirty="0" smtClean="0"/>
              <a:t>1.0</a:t>
            </a:r>
          </a:p>
          <a:p>
            <a:pPr marL="342900" indent="-342900">
              <a:lnSpc>
                <a:spcPct val="150000"/>
              </a:lnSpc>
              <a:buFont typeface="Arial" panose="020B0604020202020204" pitchFamily="34" charset="0"/>
              <a:buChar char="•"/>
            </a:pPr>
            <a:r>
              <a:rPr lang="zh-TW" altLang="zh-TW" sz="2400" dirty="0" smtClean="0"/>
              <a:t>配備</a:t>
            </a:r>
            <a:r>
              <a:rPr lang="zh-TW" altLang="zh-TW" sz="2400" dirty="0"/>
              <a:t>了兩個</a:t>
            </a:r>
            <a:r>
              <a:rPr lang="en-US" altLang="zh-TW" sz="2400" dirty="0"/>
              <a:t>CCD</a:t>
            </a:r>
            <a:r>
              <a:rPr lang="zh-TW" altLang="zh-TW" sz="2400" dirty="0"/>
              <a:t>攝影機（可視角：</a:t>
            </a:r>
            <a:r>
              <a:rPr lang="en-US" altLang="zh-TW" sz="2400" dirty="0"/>
              <a:t>28</a:t>
            </a:r>
            <a:r>
              <a:rPr lang="zh-TW" altLang="zh-TW" sz="2400" dirty="0" smtClean="0"/>
              <a:t>）一個</a:t>
            </a:r>
            <a:r>
              <a:rPr lang="zh-TW" altLang="zh-TW" sz="2400" dirty="0"/>
              <a:t>鏡頭安裝在車輛的儀表板上，另一個鏡頭安裝在後窗玻璃架的中間</a:t>
            </a:r>
            <a:r>
              <a:rPr lang="zh-TW" altLang="zh-TW" sz="2400" dirty="0" smtClean="0"/>
              <a:t>。</a:t>
            </a:r>
            <a:endParaRPr lang="en-US" altLang="zh-TW" sz="2400" dirty="0" smtClean="0"/>
          </a:p>
          <a:p>
            <a:pPr marL="342900" indent="-342900">
              <a:lnSpc>
                <a:spcPct val="150000"/>
              </a:lnSpc>
              <a:buFont typeface="Arial" panose="020B0604020202020204" pitchFamily="34" charset="0"/>
              <a:buChar char="•"/>
            </a:pPr>
            <a:r>
              <a:rPr lang="zh-TW" altLang="zh-TW" sz="2400" dirty="0" smtClean="0"/>
              <a:t>這</a:t>
            </a:r>
            <a:r>
              <a:rPr lang="zh-TW" altLang="zh-TW" sz="2400" dirty="0"/>
              <a:t>種配置使得能夠監控超車車輛的縱向和橫向運動</a:t>
            </a:r>
            <a:r>
              <a:rPr lang="zh-TW" altLang="zh-TW" sz="2400" dirty="0" smtClean="0"/>
              <a:t>（</a:t>
            </a:r>
            <a:r>
              <a:rPr lang="en-US" altLang="zh-TW" sz="2400" dirty="0" smtClean="0"/>
              <a:t>Over</a:t>
            </a:r>
            <a:r>
              <a:rPr lang="zh-TW" altLang="zh-TW" sz="2400" dirty="0"/>
              <a:t>）、迎面駛來的車輛</a:t>
            </a:r>
            <a:r>
              <a:rPr lang="zh-TW" altLang="zh-TW" sz="2400" dirty="0" smtClean="0"/>
              <a:t>（</a:t>
            </a:r>
            <a:r>
              <a:rPr lang="en-US" altLang="zh-TW" sz="2400" dirty="0" smtClean="0"/>
              <a:t>Opposite</a:t>
            </a:r>
            <a:r>
              <a:rPr lang="zh-TW" altLang="zh-TW" sz="2400" dirty="0"/>
              <a:t>）以及超車前的車輛</a:t>
            </a:r>
            <a:r>
              <a:rPr lang="zh-TW" altLang="zh-TW" sz="2400" dirty="0" smtClean="0"/>
              <a:t>（</a:t>
            </a:r>
            <a:r>
              <a:rPr lang="en-US" altLang="zh-TW" sz="2400" dirty="0" smtClean="0"/>
              <a:t>Ahead</a:t>
            </a:r>
            <a:r>
              <a:rPr lang="zh-TW" altLang="zh-TW" sz="2400" dirty="0"/>
              <a:t>）。</a:t>
            </a:r>
          </a:p>
        </p:txBody>
      </p:sp>
      <p:sp>
        <p:nvSpPr>
          <p:cNvPr id="3" name="文字方塊 2"/>
          <p:cNvSpPr txBox="1"/>
          <p:nvPr/>
        </p:nvSpPr>
        <p:spPr>
          <a:xfrm>
            <a:off x="1176950" y="226337"/>
            <a:ext cx="3608680" cy="461665"/>
          </a:xfrm>
          <a:prstGeom prst="rect">
            <a:avLst/>
          </a:prstGeom>
          <a:noFill/>
        </p:spPr>
        <p:txBody>
          <a:bodyPr wrap="none" rtlCol="0">
            <a:spAutoFit/>
          </a:bodyPr>
          <a:lstStyle/>
          <a:p>
            <a:r>
              <a:rPr lang="en-US" altLang="zh-TW" sz="2400" dirty="0"/>
              <a:t>Material and </a:t>
            </a:r>
            <a:r>
              <a:rPr lang="en-US" altLang="zh-TW" sz="2400" dirty="0" smtClean="0"/>
              <a:t>methods-</a:t>
            </a:r>
            <a:r>
              <a:rPr lang="zh-TW" altLang="en-US" sz="2400" dirty="0"/>
              <a:t>儀器</a:t>
            </a:r>
          </a:p>
        </p:txBody>
      </p:sp>
    </p:spTree>
    <p:extLst>
      <p:ext uri="{BB962C8B-B14F-4D97-AF65-F5344CB8AC3E}">
        <p14:creationId xmlns:p14="http://schemas.microsoft.com/office/powerpoint/2010/main" val="102544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回顧">
  <a:themeElements>
    <a:clrScheme name="回顧">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TM10001106[[fn=徽章]]</Template>
  <TotalTime>5082</TotalTime>
  <Words>2830</Words>
  <Application>Microsoft Office PowerPoint</Application>
  <PresentationFormat>寬螢幕</PresentationFormat>
  <Paragraphs>107</Paragraphs>
  <Slides>25</Slides>
  <Notes>5</Notes>
  <HiddenSlides>2</HiddenSlides>
  <MMClips>0</MMClips>
  <ScaleCrop>false</ScaleCrop>
  <HeadingPairs>
    <vt:vector size="6" baseType="variant">
      <vt:variant>
        <vt:lpstr>使用字型</vt:lpstr>
      </vt:variant>
      <vt:variant>
        <vt:i4>11</vt:i4>
      </vt:variant>
      <vt:variant>
        <vt:lpstr>佈景主題</vt:lpstr>
      </vt:variant>
      <vt:variant>
        <vt:i4>2</vt:i4>
      </vt:variant>
      <vt:variant>
        <vt:lpstr>投影片標題</vt:lpstr>
      </vt:variant>
      <vt:variant>
        <vt:i4>25</vt:i4>
      </vt:variant>
    </vt:vector>
  </HeadingPairs>
  <TitlesOfParts>
    <vt:vector size="38" baseType="lpstr">
      <vt:lpstr>微軟正黑體</vt:lpstr>
      <vt:lpstr>新細明體</vt:lpstr>
      <vt:lpstr>標楷體</vt:lpstr>
      <vt:lpstr>Arial</vt:lpstr>
      <vt:lpstr>Calibri</vt:lpstr>
      <vt:lpstr>Calibri Light</vt:lpstr>
      <vt:lpstr>Gill Sans MT</vt:lpstr>
      <vt:lpstr>Impact</vt:lpstr>
      <vt:lpstr>Rockwell</vt:lpstr>
      <vt:lpstr>Times New Roman</vt:lpstr>
      <vt:lpstr>Wingdings</vt:lpstr>
      <vt:lpstr>Badge</vt:lpstr>
      <vt:lpstr>回顧</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帳戶</dc:creator>
  <cp:lastModifiedBy>Microsoft 帳戶</cp:lastModifiedBy>
  <cp:revision>44</cp:revision>
  <dcterms:created xsi:type="dcterms:W3CDTF">2021-03-04T13:51:18Z</dcterms:created>
  <dcterms:modified xsi:type="dcterms:W3CDTF">2021-04-01T10:53:07Z</dcterms:modified>
</cp:coreProperties>
</file>